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FA6"/>
    <a:srgbClr val="0C2835"/>
    <a:srgbClr val="E94633"/>
    <a:srgbClr val="FFC000"/>
    <a:srgbClr val="FFCCFF"/>
    <a:srgbClr val="AAAAA9"/>
    <a:srgbClr val="BFC3C4"/>
    <a:srgbClr val="84CCC6"/>
    <a:srgbClr val="ED7D31"/>
    <a:srgbClr val="497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78" autoAdjust="0"/>
  </p:normalViewPr>
  <p:slideViewPr>
    <p:cSldViewPr snapToGrid="0">
      <p:cViewPr varScale="1">
        <p:scale>
          <a:sx n="97" d="100"/>
          <a:sy n="97" d="100"/>
        </p:scale>
        <p:origin x="3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D7D98-64FF-4A6D-B487-A24A826143FD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834A0-66AA-4F3F-9697-E2872DA4D1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97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7C89B7-FF79-0B8C-8711-F70D7D312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36306C5-47BB-1CCB-2FF1-81A980252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4C920A-19F8-5D63-6239-8C4F5EF0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2C1D-010D-41A0-8376-33FCAF3CF69F}" type="datetime1">
              <a:rPr lang="fr-FR" smtClean="0"/>
              <a:t>27/05/2024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8646F0-3A26-E13C-6BCD-9DC3DFDF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63B086-9649-A59D-25A7-98F5F321C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9ADE-F8E6-4396-AAB4-59CA0FE1DC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9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34F939-477F-E302-E50F-2267B6837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BD99BD-DFB3-3194-4985-49A506DD9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093127-6F5F-1182-8B06-43903DB42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8157-63F7-489E-84E8-0B6A531BC66D}" type="datetime1">
              <a:rPr lang="fr-FR" smtClean="0"/>
              <a:t>27/05/2024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46FF2C-ECA6-73DE-AC4D-E9A74F75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C8ECDE-C7DE-5CBD-A1E4-7EE2A604A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9ADE-F8E6-4396-AAB4-59CA0FE1DC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07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B5FCA4D-41C8-F2F6-03BF-489F097E3E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32F65F0-1740-835E-0D4D-B14BBD421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FD883D-98C4-0B8C-12E6-68F706482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85F4-331A-4B2B-8107-922F95329E78}" type="datetime1">
              <a:rPr lang="fr-FR" smtClean="0"/>
              <a:t>27/05/2024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D7060B-D283-66C3-4215-A438570B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079F79-F60D-E58B-07C5-16CD27998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9ADE-F8E6-4396-AAB4-59CA0FE1DC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77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3E69C2-44F0-C875-88E8-5072CECF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0CA1B8-B043-2ED5-4CAC-17F62A92B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425279-8285-F23E-0792-520B648E3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C8C6-C344-47BC-8786-3456A40E9978}" type="datetime1">
              <a:rPr lang="fr-FR" smtClean="0"/>
              <a:t>27/05/2024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EFEAB1-CE2F-15E3-0ABC-B60218B4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3AF85D-B012-1A9F-4F77-CF7E6619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9ADE-F8E6-4396-AAB4-59CA0FE1DC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00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367C1-D674-D80E-57E1-D190C3D83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8C3AAC-AA46-2AE2-52FD-B2D0CAE5D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825702-7198-69A9-780E-56D104353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0B9D-5E95-4CFD-956E-4CDF18265197}" type="datetime1">
              <a:rPr lang="fr-FR" smtClean="0"/>
              <a:t>27/05/2024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D05093-7C99-EF89-3E04-93F3D4BA5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5B7731-F63F-4679-9C91-F959EB22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9ADE-F8E6-4396-AAB4-59CA0FE1DC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19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66A929-03FD-C76A-6E13-468CC6AB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631866-AD10-BFF4-48BC-1CD369DF8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5A5C07-7253-CE96-EBA0-8CFE91EF5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6900E0-0D86-3F4E-5B21-F44C97571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37BA-B030-4D43-88AB-0A4E2A0D0B29}" type="datetime1">
              <a:rPr lang="fr-FR" smtClean="0"/>
              <a:t>27/05/2024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41A284-1672-DF61-FA33-6B54A80E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F0C95D-7D5A-2453-6C2C-2CD70F128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9ADE-F8E6-4396-AAB4-59CA0FE1DC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78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1BAEF-6AB2-51F2-8C4E-B0CA911C7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220F3D-149E-FD25-69B7-E14AF5667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17FDB5-1F33-0F4B-B173-880E8D9A7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B3FC08B-0D97-38BF-03C9-3D0F0FDC14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76C1F7C-139E-7E2D-56CF-98753C19E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BE6002-9F67-E9D1-9A9D-5717C5EC4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617D-E864-446D-BEF8-BBE8036C3639}" type="datetime1">
              <a:rPr lang="fr-FR" smtClean="0"/>
              <a:t>27/05/2024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58D834B-F3D9-2B39-19C0-1AED633CD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32C66C4-C345-F1F9-80B7-2E4D2066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9ADE-F8E6-4396-AAB4-59CA0FE1DC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87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F247A-A139-7B72-E4A5-EB38064F4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1D0D5A-7F80-C37F-72B1-79F409369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9DB1-DB9B-4A23-BBB5-18447E289232}" type="datetime1">
              <a:rPr lang="fr-FR" smtClean="0"/>
              <a:t>27/05/2024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FD08C1-1859-4498-01F0-0DB78553E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4B2208-6AE5-F0F1-D59C-59CC1EA9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9ADE-F8E6-4396-AAB4-59CA0FE1DC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48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74B5029-97EB-4C2D-A9A1-041BAF44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A1CA-9A5B-4090-A198-8639FDEDFE9D}" type="datetime1">
              <a:rPr lang="fr-FR" smtClean="0"/>
              <a:t>27/05/2024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B94440-04A9-FC67-53FF-A2D61DB23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8F3E1D-C112-88AA-7606-E1E9D6817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9ADE-F8E6-4396-AAB4-59CA0FE1DC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C83F91-FAE0-D979-B177-47DAAD289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D90D5B-9541-CA25-51CC-79105F8C0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2ADA89-C4BF-74A8-BE5E-147C1E304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6ABDB8-7DF5-FA6E-7BD4-F4E4BE95A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729F-F57D-4955-B5FE-809ACF103EA2}" type="datetime1">
              <a:rPr lang="fr-FR" smtClean="0"/>
              <a:t>27/05/2024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3985F8-E8F2-66F1-915F-D2D8F30D2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BABAB1-0655-EAAC-6986-A41805AB7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9ADE-F8E6-4396-AAB4-59CA0FE1DC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70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CF3DF9-D0BB-038A-DA6E-F09A69CF9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A948ECD-89CE-083F-9E71-DE34C11A97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CD9F6C-1141-DD2B-C7B4-3C0FA2A66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B09E54-ADF9-063B-35D9-053CB93A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4FAA-721C-43F4-BD71-22330F62424C}" type="datetime1">
              <a:rPr lang="fr-FR" smtClean="0"/>
              <a:t>27/05/2024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D07F7A-DD60-430A-19F7-412A5C160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F3723C-FFE0-3045-484E-FAA4F186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9ADE-F8E6-4396-AAB4-59CA0FE1DC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90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FFFFFF"/>
            </a:gs>
            <a:gs pos="100000">
              <a:srgbClr val="FCFA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59FB419-5567-3050-382E-723BA33D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D81FDB-45D4-9DD7-9533-1EFF1DB1A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C1479E-7654-176B-7D17-C1E9A993E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5ACFD-1296-4CE3-B4CC-E7423FE6F307}" type="datetime1">
              <a:rPr lang="fr-FR" smtClean="0"/>
              <a:t>27/05/2024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42FF30-45E9-01FA-4784-24F4D5324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EF2753-1B53-92A0-0537-D4EA3E04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A9ADE-F8E6-4396-AAB4-59CA0FE1DC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13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3.jpg"/><Relationship Id="rId26" Type="http://schemas.openxmlformats.org/officeDocument/2006/relationships/image" Target="../media/image11.png"/><Relationship Id="rId3" Type="http://schemas.openxmlformats.org/officeDocument/2006/relationships/tags" Target="../tags/tag3.xml"/><Relationship Id="rId21" Type="http://schemas.openxmlformats.org/officeDocument/2006/relationships/image" Target="../media/image6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2.png"/><Relationship Id="rId25" Type="http://schemas.openxmlformats.org/officeDocument/2006/relationships/image" Target="../media/image10.jp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29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9.png"/><Relationship Id="rId32" Type="http://schemas.openxmlformats.org/officeDocument/2006/relationships/image" Target="../media/image17.png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8.png"/><Relationship Id="rId28" Type="http://schemas.openxmlformats.org/officeDocument/2006/relationships/image" Target="../media/image13.png"/><Relationship Id="rId10" Type="http://schemas.openxmlformats.org/officeDocument/2006/relationships/tags" Target="../tags/tag10.xml"/><Relationship Id="rId19" Type="http://schemas.openxmlformats.org/officeDocument/2006/relationships/image" Target="../media/image4.png"/><Relationship Id="rId31" Type="http://schemas.openxmlformats.org/officeDocument/2006/relationships/image" Target="../media/image16.gif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7.png"/><Relationship Id="rId27" Type="http://schemas.openxmlformats.org/officeDocument/2006/relationships/image" Target="../media/image12.jpg"/><Relationship Id="rId30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rgbClr val="E6F0F0"/>
            </a:gs>
            <a:gs pos="40000">
              <a:srgbClr val="FFFFFF"/>
            </a:gs>
            <a:gs pos="100000">
              <a:srgbClr val="AFD7D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D2673047-FAA0-47E0-8802-730112D6AF1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816733" y="1494048"/>
            <a:ext cx="1619349" cy="1377582"/>
          </a:xfrm>
          <a:prstGeom prst="rect">
            <a:avLst/>
          </a:prstGeom>
          <a:ln w="12700">
            <a:solidFill>
              <a:srgbClr val="199F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9ACA4AA-9EBC-44B2-B3D3-74E0BF4440E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119732" y="1732562"/>
            <a:ext cx="1405224" cy="1001984"/>
          </a:xfrm>
          <a:prstGeom prst="rect">
            <a:avLst/>
          </a:prstGeom>
          <a:ln w="12700">
            <a:solidFill>
              <a:srgbClr val="199F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95E3EB-FC46-404A-98C6-E1FD11BAE5AF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90"/>
          <a:stretch/>
        </p:blipFill>
        <p:spPr>
          <a:xfrm>
            <a:off x="9468181" y="1215341"/>
            <a:ext cx="1851574" cy="2038897"/>
          </a:xfrm>
          <a:prstGeom prst="rect">
            <a:avLst/>
          </a:prstGeom>
          <a:ln>
            <a:solidFill>
              <a:srgbClr val="199F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798436-D623-DFD0-E205-FA67F15A3D4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068" y="308842"/>
            <a:ext cx="2490145" cy="712737"/>
          </a:xfrm>
          <a:prstGeom prst="rect">
            <a:avLst/>
          </a:prstGeom>
        </p:spPr>
      </p:pic>
      <p:pic>
        <p:nvPicPr>
          <p:cNvPr id="18" name="Image 17" descr="Une image contenant texte, signe, plein air, vaisselle&#10;&#10;Description générée automatiquement">
            <a:extLst>
              <a:ext uri="{FF2B5EF4-FFF2-40B4-BE49-F238E27FC236}">
                <a16:creationId xmlns:a16="http://schemas.microsoft.com/office/drawing/2014/main" id="{7645B764-3D91-065B-C581-3DE7AB22151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869" y="416155"/>
            <a:ext cx="1851573" cy="49981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7E718FD-F3D3-9E49-813D-627133B696B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11" y="380352"/>
            <a:ext cx="1851573" cy="569715"/>
          </a:xfrm>
          <a:prstGeom prst="rect">
            <a:avLst/>
          </a:prstGeom>
        </p:spPr>
      </p:pic>
      <p:sp>
        <p:nvSpPr>
          <p:cNvPr id="22" name="TextBox 4">
            <a:extLst>
              <a:ext uri="{FF2B5EF4-FFF2-40B4-BE49-F238E27FC236}">
                <a16:creationId xmlns:a16="http://schemas.microsoft.com/office/drawing/2014/main" id="{A235A198-13C0-FB19-DECA-A83684CA8BE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81000" y="3331328"/>
            <a:ext cx="9159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C2835"/>
                </a:solidFill>
                <a:latin typeface="Bahnschrift" panose="020B0502040204020203" pitchFamily="34" charset="0"/>
              </a:rPr>
              <a:t>Pipeline initial pour l’évaluation automatique du geste en odontologie</a:t>
            </a:r>
            <a:endParaRPr lang="en-US" sz="2000" dirty="0">
              <a:solidFill>
                <a:srgbClr val="0C2835"/>
              </a:solidFill>
              <a:latin typeface="Bahnschrift" panose="020B0502040204020203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D53252F-B2A0-C74B-3CF9-F54D5E43423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45509" y="3886168"/>
            <a:ext cx="518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Meiryo" panose="020B0400000000000000" pitchFamily="34" charset="-128"/>
                <a:cs typeface="Segoe UI" panose="020B0502040204020203" pitchFamily="34" charset="0"/>
              </a:defRPr>
            </a:lvl1pPr>
          </a:lstStyle>
          <a:p>
            <a:pPr algn="l"/>
            <a:r>
              <a:rPr lang="en-US" sz="1800" dirty="0">
                <a:solidFill>
                  <a:srgbClr val="E94633"/>
                </a:solidFill>
              </a:rPr>
              <a:t>Mohamed Nail HEFIED</a:t>
            </a:r>
            <a:endParaRPr lang="fr-FR" sz="1800" dirty="0">
              <a:solidFill>
                <a:srgbClr val="E94633"/>
              </a:solidFill>
            </a:endParaRPr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E28C21FA-490C-2694-8560-139B19DA7C96}"/>
              </a:ext>
            </a:extLst>
          </p:cNvPr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546880591"/>
              </p:ext>
            </p:extLst>
          </p:nvPr>
        </p:nvGraphicFramePr>
        <p:xfrm>
          <a:off x="904279" y="4652275"/>
          <a:ext cx="5746552" cy="167862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700393">
                  <a:extLst>
                    <a:ext uri="{9D8B030D-6E8A-4147-A177-3AD203B41FA5}">
                      <a16:colId xmlns:a16="http://schemas.microsoft.com/office/drawing/2014/main" val="2667507315"/>
                    </a:ext>
                  </a:extLst>
                </a:gridCol>
                <a:gridCol w="2046159">
                  <a:extLst>
                    <a:ext uri="{9D8B030D-6E8A-4147-A177-3AD203B41FA5}">
                      <a16:colId xmlns:a16="http://schemas.microsoft.com/office/drawing/2014/main" val="31740622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600" u="none" noProof="0" dirty="0">
                          <a:solidFill>
                            <a:srgbClr val="199FA6"/>
                          </a:solidFill>
                          <a:effectLst/>
                          <a:latin typeface="Bahnschrift" panose="020B0502040204020203" pitchFamily="34" charset="0"/>
                          <a:cs typeface="Segoe UI" panose="020B0502040204020203" pitchFamily="34" charset="0"/>
                        </a:rPr>
                        <a:t>Mots-clés </a:t>
                      </a:r>
                      <a:endParaRPr lang="en-IE" sz="1600" b="0" u="none" noProof="0" dirty="0">
                        <a:solidFill>
                          <a:srgbClr val="199FA6"/>
                        </a:solidFill>
                        <a:effectLst/>
                        <a:latin typeface="Bahnschrift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Bahnschrift" panose="020B0502040204020203" pitchFamily="34" charset="0"/>
                        <a:buChar char="›"/>
                      </a:pPr>
                      <a:r>
                        <a:rPr lang="en-US" sz="1600" b="0" dirty="0" err="1">
                          <a:solidFill>
                            <a:srgbClr val="0C2835"/>
                          </a:solidFill>
                          <a:effectLst/>
                          <a:latin typeface="Bahnschrift" panose="020B0502040204020203" pitchFamily="34" charset="0"/>
                          <a:cs typeface="Segoe UI" panose="020B0502040204020203" pitchFamily="34" charset="0"/>
                        </a:rPr>
                        <a:t>Évaluation</a:t>
                      </a:r>
                      <a:r>
                        <a:rPr lang="en-US" sz="1600" b="0" dirty="0">
                          <a:solidFill>
                            <a:srgbClr val="0C2835"/>
                          </a:solidFill>
                          <a:effectLst/>
                          <a:latin typeface="Bahnschrift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C2835"/>
                          </a:solidFill>
                          <a:effectLst/>
                          <a:latin typeface="Bahnschrift" panose="020B0502040204020203" pitchFamily="34" charset="0"/>
                          <a:cs typeface="Segoe UI" panose="020B0502040204020203" pitchFamily="34" charset="0"/>
                        </a:rPr>
                        <a:t>automatique</a:t>
                      </a:r>
                      <a:r>
                        <a:rPr lang="en-US" sz="1600" b="0" dirty="0">
                          <a:solidFill>
                            <a:srgbClr val="0C2835"/>
                          </a:solidFill>
                          <a:effectLst/>
                          <a:latin typeface="Bahnschrift" panose="020B0502040204020203" pitchFamily="34" charset="0"/>
                          <a:cs typeface="Segoe UI" panose="020B0502040204020203" pitchFamily="34" charset="0"/>
                        </a:rPr>
                        <a:t> du </a:t>
                      </a:r>
                      <a:r>
                        <a:rPr lang="en-US" sz="1600" b="0" dirty="0" err="1">
                          <a:solidFill>
                            <a:srgbClr val="0C2835"/>
                          </a:solidFill>
                          <a:effectLst/>
                          <a:latin typeface="Bahnschrift" panose="020B0502040204020203" pitchFamily="34" charset="0"/>
                          <a:cs typeface="Segoe UI" panose="020B0502040204020203" pitchFamily="34" charset="0"/>
                        </a:rPr>
                        <a:t>geste</a:t>
                      </a:r>
                      <a:endParaRPr lang="en-US" sz="1600" b="0" dirty="0">
                        <a:solidFill>
                          <a:srgbClr val="0C2835"/>
                        </a:solidFill>
                        <a:effectLst/>
                        <a:latin typeface="Bahnschrift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Bahnschrift" panose="020B0502040204020203" pitchFamily="34" charset="0"/>
                        <a:buChar char="›"/>
                        <a:tabLst/>
                        <a:defRPr/>
                      </a:pPr>
                      <a:r>
                        <a:rPr lang="fr-FR" sz="1600" b="0" dirty="0">
                          <a:solidFill>
                            <a:srgbClr val="0C2835"/>
                          </a:solidFill>
                          <a:effectLst/>
                          <a:latin typeface="Bahnschrift" panose="020B0502040204020203" pitchFamily="34" charset="0"/>
                          <a:cs typeface="Segoe UI" panose="020B0502040204020203" pitchFamily="34" charset="0"/>
                        </a:rPr>
                        <a:t>EVAH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Bahnschrift" panose="020B0502040204020203" pitchFamily="34" charset="0"/>
                        <a:buChar char="›"/>
                      </a:pPr>
                      <a:r>
                        <a:rPr lang="fr-FR" sz="1600" b="0" dirty="0">
                          <a:solidFill>
                            <a:srgbClr val="0C2835"/>
                          </a:solidFill>
                          <a:effectLst/>
                          <a:latin typeface="Bahnschrift" panose="020B0502040204020203" pitchFamily="34" charset="0"/>
                          <a:cs typeface="Segoe UI" panose="020B0502040204020203" pitchFamily="34" charset="0"/>
                        </a:rPr>
                        <a:t>Capture de mouvements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Bahnschrift" panose="020B0502040204020203" pitchFamily="34" charset="0"/>
                        <a:buChar char="›"/>
                      </a:pPr>
                      <a:r>
                        <a:rPr lang="fr-FR" sz="1600" b="0" dirty="0">
                          <a:solidFill>
                            <a:srgbClr val="0C2835"/>
                          </a:solidFill>
                          <a:effectLst/>
                          <a:latin typeface="Bahnschrift" panose="020B0502040204020203" pitchFamily="34" charset="0"/>
                          <a:cs typeface="Segoe UI" panose="020B0502040204020203" pitchFamily="34" charset="0"/>
                        </a:rPr>
                        <a:t>Odontologie</a:t>
                      </a:r>
                      <a:endParaRPr lang="en-US" sz="1600" b="0" dirty="0">
                        <a:solidFill>
                          <a:srgbClr val="0C2835"/>
                        </a:solidFill>
                        <a:effectLst/>
                        <a:latin typeface="Bahnschrift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IE" sz="1600" b="1" dirty="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7104719"/>
                  </a:ext>
                </a:extLst>
              </a:tr>
            </a:tbl>
          </a:graphicData>
        </a:graphic>
      </p:graphicFrame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B27E45ED-63C5-9F82-2CD4-0A857AA821F6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904280" y="3791580"/>
            <a:ext cx="3971636" cy="0"/>
          </a:xfrm>
          <a:prstGeom prst="line">
            <a:avLst/>
          </a:prstGeom>
          <a:ln w="12700">
            <a:solidFill>
              <a:srgbClr val="199FA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3E13491-B72F-17F9-0602-55BA1B275126}"/>
              </a:ext>
            </a:extLst>
          </p:cNvPr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994499845"/>
              </p:ext>
            </p:extLst>
          </p:nvPr>
        </p:nvGraphicFramePr>
        <p:xfrm>
          <a:off x="5080113" y="4753005"/>
          <a:ext cx="4390982" cy="8839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27497">
                  <a:extLst>
                    <a:ext uri="{9D8B030D-6E8A-4147-A177-3AD203B41FA5}">
                      <a16:colId xmlns:a16="http://schemas.microsoft.com/office/drawing/2014/main" val="2667507315"/>
                    </a:ext>
                  </a:extLst>
                </a:gridCol>
                <a:gridCol w="1563485">
                  <a:extLst>
                    <a:ext uri="{9D8B030D-6E8A-4147-A177-3AD203B41FA5}">
                      <a16:colId xmlns:a16="http://schemas.microsoft.com/office/drawing/2014/main" val="3174062251"/>
                    </a:ext>
                  </a:extLst>
                </a:gridCol>
              </a:tblGrid>
              <a:tr h="7147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u="none" dirty="0" err="1">
                          <a:solidFill>
                            <a:srgbClr val="199FA6"/>
                          </a:solidFill>
                          <a:effectLst/>
                          <a:latin typeface="Bahnschrift" panose="020B0502040204020203" pitchFamily="34" charset="0"/>
                          <a:cs typeface="Segoe UI" panose="020B0502040204020203" pitchFamily="34" charset="0"/>
                        </a:rPr>
                        <a:t>Encadré</a:t>
                      </a:r>
                      <a:r>
                        <a:rPr lang="en-US" sz="1600" b="0" u="none" dirty="0">
                          <a:solidFill>
                            <a:srgbClr val="199FA6"/>
                          </a:solidFill>
                          <a:effectLst/>
                          <a:latin typeface="Bahnschrift" panose="020B0502040204020203" pitchFamily="34" charset="0"/>
                          <a:cs typeface="Segoe UI" panose="020B0502040204020203" pitchFamily="34" charset="0"/>
                        </a:rPr>
                        <a:t> par :</a:t>
                      </a:r>
                      <a:endParaRPr lang="en-IE" sz="1600" b="0" u="none" dirty="0">
                        <a:solidFill>
                          <a:srgbClr val="199FA6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Bahnschrift" panose="020B0502040204020203" pitchFamily="34" charset="0"/>
                        <a:buChar char="›"/>
                      </a:pPr>
                      <a:r>
                        <a:rPr lang="en-US" sz="1600" b="0" u="none" dirty="0" err="1">
                          <a:solidFill>
                            <a:srgbClr val="0C2835"/>
                          </a:solidFill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Ludovic</a:t>
                      </a:r>
                      <a:r>
                        <a:rPr lang="en-US" sz="1600" b="0" u="none" dirty="0">
                          <a:solidFill>
                            <a:srgbClr val="0C2835"/>
                          </a:solidFill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HAMON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Bahnschrift" panose="020B0502040204020203" pitchFamily="34" charset="0"/>
                        <a:buChar char="›"/>
                      </a:pPr>
                      <a:r>
                        <a:rPr lang="en-US" sz="1600" b="0" u="none" dirty="0">
                          <a:solidFill>
                            <a:srgbClr val="0C2835"/>
                          </a:solidFill>
                          <a:effectLst/>
                          <a:latin typeface="Bahnschrift" panose="020B0502040204020203" pitchFamily="34" charset="0"/>
                          <a:cs typeface="Segoe UI" panose="020B0502040204020203" pitchFamily="34" charset="0"/>
                        </a:rPr>
                        <a:t>Sébastien </a:t>
                      </a:r>
                      <a:r>
                        <a:rPr lang="en-US" sz="1600" b="0" u="none" kern="1200" dirty="0">
                          <a:solidFill>
                            <a:srgbClr val="0C2835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GEORGE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IE" sz="1600" b="0" u="none" dirty="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7104719"/>
                  </a:ext>
                </a:extLst>
              </a:tr>
            </a:tbl>
          </a:graphicData>
        </a:graphic>
      </p:graphicFrame>
      <p:pic>
        <p:nvPicPr>
          <p:cNvPr id="13" name="Image 12">
            <a:extLst>
              <a:ext uri="{FF2B5EF4-FFF2-40B4-BE49-F238E27FC236}">
                <a16:creationId xmlns:a16="http://schemas.microsoft.com/office/drawing/2014/main" id="{6D6BC97C-D2AE-4A5A-A536-BC2EC479DAD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327" y="288939"/>
            <a:ext cx="2181511" cy="663512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02D5A24-200A-4DB8-82E4-4B87F2AAC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4" y="273126"/>
            <a:ext cx="2194977" cy="96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AF9AF69A-8C56-4A42-AD78-823F79A1C4A5}"/>
              </a:ext>
            </a:extLst>
          </p:cNvPr>
          <p:cNvGrpSpPr/>
          <p:nvPr/>
        </p:nvGrpSpPr>
        <p:grpSpPr>
          <a:xfrm>
            <a:off x="981850" y="1492663"/>
            <a:ext cx="3707362" cy="1510383"/>
            <a:chOff x="2800715" y="751234"/>
            <a:chExt cx="12041145" cy="4905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EBAB06DC-8E49-4728-8342-7C602C31B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/>
            <a:srcRect l="72488"/>
            <a:stretch/>
          </p:blipFill>
          <p:spPr>
            <a:xfrm>
              <a:off x="8617994" y="755086"/>
              <a:ext cx="2674360" cy="4901722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CA2667E5-BC1B-45A9-82A5-4872F0E892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3" t="18635" r="6374" b="7097"/>
            <a:stretch/>
          </p:blipFill>
          <p:spPr>
            <a:xfrm>
              <a:off x="11304858" y="755087"/>
              <a:ext cx="3537002" cy="4901721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54C109DA-8EBC-45ED-B420-8A22294414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/>
            <a:srcRect l="62688" t="19558" r="2814"/>
            <a:stretch/>
          </p:blipFill>
          <p:spPr>
            <a:xfrm>
              <a:off x="2800715" y="751234"/>
              <a:ext cx="2682877" cy="4883150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FE3B89F9-8B47-458C-91C6-27917D0636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19" t="10662" r="13015" b="13132"/>
            <a:stretch/>
          </p:blipFill>
          <p:spPr>
            <a:xfrm>
              <a:off x="5473530" y="751234"/>
              <a:ext cx="2992447" cy="4883150"/>
            </a:xfrm>
            <a:prstGeom prst="rect">
              <a:avLst/>
            </a:prstGeom>
          </p:spPr>
        </p:pic>
      </p:grpSp>
      <p:pic>
        <p:nvPicPr>
          <p:cNvPr id="26" name="image9.png">
            <a:extLst>
              <a:ext uri="{FF2B5EF4-FFF2-40B4-BE49-F238E27FC236}">
                <a16:creationId xmlns:a16="http://schemas.microsoft.com/office/drawing/2014/main" id="{5BD4076D-325E-444F-B604-AF8BB2C963DF}"/>
              </a:ext>
            </a:extLst>
          </p:cNvPr>
          <p:cNvPicPr preferRelativeResize="0"/>
          <p:nvPr>
            <p:custDataLst>
              <p:tags r:id="rId11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10891234" y="1486419"/>
            <a:ext cx="1171370" cy="1223727"/>
          </a:xfrm>
          <a:prstGeom prst="rect">
            <a:avLst/>
          </a:prstGeom>
          <a:noFill/>
          <a:ln w="12700">
            <a:solidFill>
              <a:srgbClr val="199F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0312030-54E8-4B90-BC08-7A1719EE61AF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10737741" y="2581669"/>
            <a:ext cx="1073259" cy="1295364"/>
          </a:xfrm>
          <a:prstGeom prst="rect">
            <a:avLst/>
          </a:prstGeom>
          <a:ln w="12700">
            <a:solidFill>
              <a:srgbClr val="199F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C3956D0-BC46-4827-A8A9-E3929A16DC71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9236810" y="2146332"/>
            <a:ext cx="659892" cy="1201012"/>
          </a:xfrm>
          <a:prstGeom prst="rect">
            <a:avLst/>
          </a:prstGeom>
          <a:ln w="12700">
            <a:solidFill>
              <a:srgbClr val="199F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 30" descr="Une image contenant intérieur, table, personnes, personne&#10;&#10;Description générée automatiquement">
            <a:extLst>
              <a:ext uri="{FF2B5EF4-FFF2-40B4-BE49-F238E27FC236}">
                <a16:creationId xmlns:a16="http://schemas.microsoft.com/office/drawing/2014/main" id="{A9ECAF9A-417A-448D-A7B3-924037D50E67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5" b="15447"/>
          <a:stretch/>
        </p:blipFill>
        <p:spPr>
          <a:xfrm>
            <a:off x="9063463" y="4362314"/>
            <a:ext cx="2675247" cy="1506986"/>
          </a:xfrm>
          <a:prstGeom prst="rect">
            <a:avLst/>
          </a:prstGeom>
          <a:ln w="12700">
            <a:solidFill>
              <a:srgbClr val="199FA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EBFCFAB2-D8EB-4C77-99B7-F004D3AA594F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6" b="16761"/>
          <a:stretch/>
        </p:blipFill>
        <p:spPr>
          <a:xfrm>
            <a:off x="4972873" y="1747769"/>
            <a:ext cx="1102975" cy="768809"/>
          </a:xfrm>
          <a:prstGeom prst="rect">
            <a:avLst/>
          </a:prstGeom>
          <a:ln>
            <a:noFill/>
          </a:ln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FE600BD-850E-4886-9609-D1FB68CA8D1D}"/>
              </a:ext>
            </a:extLst>
          </p:cNvPr>
          <p:cNvCxnSpPr/>
          <p:nvPr/>
        </p:nvCxnSpPr>
        <p:spPr>
          <a:xfrm flipH="1" flipV="1">
            <a:off x="4689212" y="1481277"/>
            <a:ext cx="390901" cy="701562"/>
          </a:xfrm>
          <a:prstGeom prst="line">
            <a:avLst/>
          </a:prstGeom>
          <a:ln w="9525">
            <a:solidFill>
              <a:srgbClr val="199FA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F1CFC68A-987E-4794-B152-BA236EDF528D}"/>
              </a:ext>
            </a:extLst>
          </p:cNvPr>
          <p:cNvCxnSpPr/>
          <p:nvPr/>
        </p:nvCxnSpPr>
        <p:spPr>
          <a:xfrm flipH="1">
            <a:off x="4679635" y="2182839"/>
            <a:ext cx="400478" cy="820207"/>
          </a:xfrm>
          <a:prstGeom prst="line">
            <a:avLst/>
          </a:prstGeom>
          <a:ln w="9525">
            <a:solidFill>
              <a:srgbClr val="199FA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07FAC012-972C-4493-BC44-0AFCC95A8A94}"/>
              </a:ext>
            </a:extLst>
          </p:cNvPr>
          <p:cNvSpPr/>
          <p:nvPr/>
        </p:nvSpPr>
        <p:spPr>
          <a:xfrm>
            <a:off x="335595" y="2464883"/>
            <a:ext cx="542953" cy="1076325"/>
          </a:xfrm>
          <a:custGeom>
            <a:avLst/>
            <a:gdLst>
              <a:gd name="connsiteX0" fmla="*/ 523903 w 542953"/>
              <a:gd name="connsiteY0" fmla="*/ 1076325 h 1076325"/>
              <a:gd name="connsiteX1" fmla="*/ 28 w 542953"/>
              <a:gd name="connsiteY1" fmla="*/ 485775 h 1076325"/>
              <a:gd name="connsiteX2" fmla="*/ 542953 w 542953"/>
              <a:gd name="connsiteY2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2953" h="1076325">
                <a:moveTo>
                  <a:pt x="523903" y="1076325"/>
                </a:moveTo>
                <a:cubicBezTo>
                  <a:pt x="260378" y="870743"/>
                  <a:pt x="-3147" y="665162"/>
                  <a:pt x="28" y="485775"/>
                </a:cubicBezTo>
                <a:cubicBezTo>
                  <a:pt x="3203" y="306388"/>
                  <a:pt x="273078" y="153194"/>
                  <a:pt x="542953" y="0"/>
                </a:cubicBezTo>
              </a:path>
            </a:pathLst>
          </a:custGeom>
          <a:noFill/>
          <a:ln w="76200">
            <a:solidFill>
              <a:srgbClr val="0C2835"/>
            </a:solidFill>
            <a:headEnd type="none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99F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516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9050">
          <a:solidFill>
            <a:srgbClr val="0C2835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9525">
          <a:solidFill>
            <a:srgbClr val="C00000"/>
          </a:solidFill>
          <a:headEnd type="oval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rgbClr val="0C2835"/>
            </a:solidFill>
            <a:latin typeface="Bahnschrift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6923</TotalTime>
  <Words>29</Words>
  <Application>Microsoft Office PowerPoint</Application>
  <PresentationFormat>Grand écran</PresentationFormat>
  <Paragraphs>10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Bahnschrift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Mohamed Nail Hefied</dc:creator>
  <cp:lastModifiedBy>Mohamed Nail Hefied</cp:lastModifiedBy>
  <cp:revision>236</cp:revision>
  <dcterms:created xsi:type="dcterms:W3CDTF">2023-06-30T17:09:22Z</dcterms:created>
  <dcterms:modified xsi:type="dcterms:W3CDTF">2024-05-27T21:11:16Z</dcterms:modified>
</cp:coreProperties>
</file>