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3"/>
  </p:notesMasterIdLst>
  <p:sldIdLst>
    <p:sldId id="256" r:id="rId2"/>
  </p:sldIdLst>
  <p:sldSz cx="9144000" cy="5143500" type="screen16x9"/>
  <p:notesSz cx="6858000" cy="9144000"/>
  <p:embeddedFontLst>
    <p:embeddedFont>
      <p:font typeface="Lato" panose="020F0502020204030203" pitchFamily="34" charset="0"/>
      <p:regular r:id="rId4"/>
      <p:bold r:id="rId5"/>
      <p:italic r:id="rId6"/>
      <p:boldItalic r:id="rId7"/>
    </p:embeddedFont>
    <p:embeddedFont>
      <p:font typeface="Lato Black" panose="020F0502020204030203" pitchFamily="34" charset="0"/>
      <p:bold r:id="rId8"/>
      <p:boldItalic r:id="rId9"/>
    </p:embeddedFont>
    <p:embeddedFont>
      <p:font typeface="Raleway" pitchFamily="2" charset="0"/>
      <p:regular r:id="rId10"/>
      <p:bold r:id="rId11"/>
      <p:italic r:id="rId12"/>
      <p:boldItalic r:id="rId1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  <p:ext uri="{1BD7E111-0CB8-44D6-8891-C1BB2F81B7CC}">
      <p1710:readonlyRecommended xmlns:p1710="http://schemas.microsoft.com/office/powerpoint/2017/10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39" d="100"/>
          <a:sy n="139" d="100"/>
        </p:scale>
        <p:origin x="80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5.fntdata"/><Relationship Id="rId13" Type="http://schemas.openxmlformats.org/officeDocument/2006/relationships/font" Target="fonts/font10.fntdata"/><Relationship Id="rId3" Type="http://schemas.openxmlformats.org/officeDocument/2006/relationships/notesMaster" Target="notesMasters/notesMaster1.xml"/><Relationship Id="rId7" Type="http://schemas.openxmlformats.org/officeDocument/2006/relationships/font" Target="fonts/font4.fntdata"/><Relationship Id="rId12" Type="http://schemas.openxmlformats.org/officeDocument/2006/relationships/font" Target="fonts/font9.fntdata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font" Target="fonts/font3.fntdata"/><Relationship Id="rId11" Type="http://schemas.openxmlformats.org/officeDocument/2006/relationships/font" Target="fonts/font8.fntdata"/><Relationship Id="rId5" Type="http://schemas.openxmlformats.org/officeDocument/2006/relationships/font" Target="fonts/font2.fntdata"/><Relationship Id="rId15" Type="http://schemas.openxmlformats.org/officeDocument/2006/relationships/viewProps" Target="viewProps.xml"/><Relationship Id="rId10" Type="http://schemas.openxmlformats.org/officeDocument/2006/relationships/font" Target="fonts/font7.fntdata"/><Relationship Id="rId4" Type="http://schemas.openxmlformats.org/officeDocument/2006/relationships/font" Target="fonts/font1.fntdata"/><Relationship Id="rId9" Type="http://schemas.openxmlformats.org/officeDocument/2006/relationships/font" Target="fonts/font6.fntdata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2dfeefbd69f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Google Shape;84;g2dfeefbd69f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lt2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12" name="Google Shape;12;p2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" name="Google Shape;14;p2"/>
          <p:cNvSpPr txBox="1">
            <a:spLocks noGrp="1"/>
          </p:cNvSpPr>
          <p:nvPr>
            <p:ph type="ctrTitle"/>
          </p:nvPr>
        </p:nvSpPr>
        <p:spPr>
          <a:xfrm>
            <a:off x="729450" y="1322450"/>
            <a:ext cx="7688100" cy="166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subTitle" idx="1"/>
          </p:nvPr>
        </p:nvSpPr>
        <p:spPr>
          <a:xfrm>
            <a:off x="729627" y="3172900"/>
            <a:ext cx="7688100" cy="54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bg>
      <p:bgPr>
        <a:solidFill>
          <a:schemeClr val="dk1"/>
        </a:solidFill>
        <a:effectLst/>
      </p:bgPr>
    </p:bg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oogle Shape;74;p11"/>
          <p:cNvGrpSpPr/>
          <p:nvPr/>
        </p:nvGrpSpPr>
        <p:grpSpPr>
          <a:xfrm>
            <a:off x="830392" y="4169130"/>
            <a:ext cx="745763" cy="45826"/>
            <a:chOff x="4580561" y="2589004"/>
            <a:chExt cx="1064464" cy="25200"/>
          </a:xfrm>
        </p:grpSpPr>
        <p:sp>
          <p:nvSpPr>
            <p:cNvPr id="75" name="Google Shape;75;p11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11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7" name="Google Shape;77;p11"/>
          <p:cNvSpPr txBox="1">
            <a:spLocks noGrp="1"/>
          </p:cNvSpPr>
          <p:nvPr>
            <p:ph type="title" hasCustomPrompt="1"/>
          </p:nvPr>
        </p:nvSpPr>
        <p:spPr>
          <a:xfrm>
            <a:off x="729450" y="733950"/>
            <a:ext cx="7688400" cy="124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8" name="Google Shape;78;p11"/>
          <p:cNvSpPr txBox="1">
            <a:spLocks noGrp="1"/>
          </p:cNvSpPr>
          <p:nvPr>
            <p:ph type="body" idx="1"/>
          </p:nvPr>
        </p:nvSpPr>
        <p:spPr>
          <a:xfrm>
            <a:off x="729450" y="2272888"/>
            <a:ext cx="7688400" cy="158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Char char="●"/>
              <a:defRPr>
                <a:solidFill>
                  <a:schemeClr val="lt1"/>
                </a:solidFill>
              </a:defRPr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9" name="Google Shape;79;p11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2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dk1"/>
        </a:solid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oogle Shape;18;p3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19" name="Google Shape;19;p3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3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" name="Google Shape;21;p3"/>
          <p:cNvSpPr txBox="1">
            <a:spLocks noGrp="1"/>
          </p:cNvSpPr>
          <p:nvPr>
            <p:ph type="title"/>
          </p:nvPr>
        </p:nvSpPr>
        <p:spPr>
          <a:xfrm>
            <a:off x="729450" y="1322450"/>
            <a:ext cx="7688400" cy="151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5" name="Google Shape;25;p4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26" name="Google Shape;26;p4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4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" name="Google Shape;28;p4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body" idx="1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30" name="Google Shape;30;p4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5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" name="Google Shape;33;p5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34" name="Google Shape;34;p5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5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6" name="Google Shape;36;p5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4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>
            <a:endParaRPr/>
          </a:p>
        </p:txBody>
      </p:sp>
      <p:sp>
        <p:nvSpPr>
          <p:cNvPr id="37" name="Google Shape;37;p5"/>
          <p:cNvSpPr txBox="1">
            <a:spLocks noGrp="1"/>
          </p:cNvSpPr>
          <p:nvPr>
            <p:ph type="body" idx="1"/>
          </p:nvPr>
        </p:nvSpPr>
        <p:spPr>
          <a:xfrm>
            <a:off x="729325" y="2078875"/>
            <a:ext cx="37743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38" name="Google Shape;38;p5"/>
          <p:cNvSpPr txBox="1">
            <a:spLocks noGrp="1"/>
          </p:cNvSpPr>
          <p:nvPr>
            <p:ph type="body" idx="2"/>
          </p:nvPr>
        </p:nvSpPr>
        <p:spPr>
          <a:xfrm>
            <a:off x="4643604" y="2078875"/>
            <a:ext cx="37743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39" name="Google Shape;39;p5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6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2" name="Google Shape;42;p6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43" name="Google Shape;43;p6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6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5" name="Google Shape;45;p6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4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>
            <a:endParaRPr/>
          </a:p>
        </p:txBody>
      </p:sp>
      <p:sp>
        <p:nvSpPr>
          <p:cNvPr id="46" name="Google Shape;46;p6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7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49;p7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50" name="Google Shape;50;p7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7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2" name="Google Shape;52;p7"/>
          <p:cNvSpPr txBox="1">
            <a:spLocks noGrp="1"/>
          </p:cNvSpPr>
          <p:nvPr>
            <p:ph type="title"/>
          </p:nvPr>
        </p:nvSpPr>
        <p:spPr>
          <a:xfrm>
            <a:off x="730000" y="1318650"/>
            <a:ext cx="3300900" cy="138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>
            <a:endParaRPr/>
          </a:p>
        </p:txBody>
      </p:sp>
      <p:sp>
        <p:nvSpPr>
          <p:cNvPr id="53" name="Google Shape;53;p7"/>
          <p:cNvSpPr txBox="1">
            <a:spLocks noGrp="1"/>
          </p:cNvSpPr>
          <p:nvPr>
            <p:ph type="body" idx="1"/>
          </p:nvPr>
        </p:nvSpPr>
        <p:spPr>
          <a:xfrm>
            <a:off x="721225" y="2781725"/>
            <a:ext cx="3300900" cy="159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54" name="Google Shape;54;p7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accent3"/>
        </a:solidFill>
        <a:effectLst/>
      </p:bgPr>
    </p:bg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" name="Google Shape;56;p8"/>
          <p:cNvGrpSpPr/>
          <p:nvPr/>
        </p:nvGrpSpPr>
        <p:grpSpPr>
          <a:xfrm>
            <a:off x="830392" y="4169130"/>
            <a:ext cx="745763" cy="45826"/>
            <a:chOff x="4580561" y="2589004"/>
            <a:chExt cx="1064464" cy="25200"/>
          </a:xfrm>
        </p:grpSpPr>
        <p:sp>
          <p:nvSpPr>
            <p:cNvPr id="57" name="Google Shape;57;p8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8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9" name="Google Shape;59;p8"/>
          <p:cNvSpPr txBox="1">
            <a:spLocks noGrp="1"/>
          </p:cNvSpPr>
          <p:nvPr>
            <p:ph type="title"/>
          </p:nvPr>
        </p:nvSpPr>
        <p:spPr>
          <a:xfrm>
            <a:off x="729450" y="864300"/>
            <a:ext cx="7021200" cy="2985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0" name="Google Shape;60;p8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9"/>
          <p:cNvSpPr/>
          <p:nvPr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3" name="Google Shape;63;p9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64" name="Google Shape;64;p9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9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6" name="Google Shape;66;p9"/>
          <p:cNvSpPr txBox="1">
            <a:spLocks noGrp="1"/>
          </p:cNvSpPr>
          <p:nvPr>
            <p:ph type="title"/>
          </p:nvPr>
        </p:nvSpPr>
        <p:spPr>
          <a:xfrm>
            <a:off x="730000" y="1318650"/>
            <a:ext cx="3300900" cy="16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>
            <a:endParaRPr/>
          </a:p>
        </p:txBody>
      </p:sp>
      <p:sp>
        <p:nvSpPr>
          <p:cNvPr id="67" name="Google Shape;67;p9"/>
          <p:cNvSpPr txBox="1">
            <a:spLocks noGrp="1"/>
          </p:cNvSpPr>
          <p:nvPr>
            <p:ph type="subTitle" idx="1"/>
          </p:nvPr>
        </p:nvSpPr>
        <p:spPr>
          <a:xfrm>
            <a:off x="724950" y="3161525"/>
            <a:ext cx="3300900" cy="75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68" name="Google Shape;68;p9"/>
          <p:cNvSpPr txBox="1">
            <a:spLocks noGrp="1"/>
          </p:cNvSpPr>
          <p:nvPr>
            <p:ph type="body" idx="2"/>
          </p:nvPr>
        </p:nvSpPr>
        <p:spPr>
          <a:xfrm>
            <a:off x="5174225" y="1352625"/>
            <a:ext cx="3374400" cy="302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69" name="Google Shape;69;p9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0"/>
          <p:cNvSpPr txBox="1">
            <a:spLocks noGrp="1"/>
          </p:cNvSpPr>
          <p:nvPr>
            <p:ph type="body" idx="1"/>
          </p:nvPr>
        </p:nvSpPr>
        <p:spPr>
          <a:xfrm>
            <a:off x="724950" y="4372551"/>
            <a:ext cx="7697400" cy="460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</a:lstStyle>
          <a:p>
            <a:endParaRPr/>
          </a:p>
        </p:txBody>
      </p:sp>
      <p:sp>
        <p:nvSpPr>
          <p:cNvPr id="72" name="Google Shape;72;p10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treamline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Lato"/>
              <a:buChar char="●"/>
              <a:defRPr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●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●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gif"/><Relationship Id="rId5" Type="http://schemas.openxmlformats.org/officeDocument/2006/relationships/image" Target="../media/image3.png"/><Relationship Id="rId10" Type="http://schemas.openxmlformats.org/officeDocument/2006/relationships/image" Target="../media/image8.gif"/><Relationship Id="rId4" Type="http://schemas.openxmlformats.org/officeDocument/2006/relationships/image" Target="../media/image2.png"/><Relationship Id="rId9" Type="http://schemas.openxmlformats.org/officeDocument/2006/relationships/image" Target="../media/image7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Google Shape;86;p13"/>
          <p:cNvPicPr preferRelativeResize="0"/>
          <p:nvPr/>
        </p:nvPicPr>
        <p:blipFill rotWithShape="1">
          <a:blip r:embed="rId3">
            <a:alphaModFix/>
          </a:blip>
          <a:srcRect l="12603" t="6469" r="10449" b="5035"/>
          <a:stretch/>
        </p:blipFill>
        <p:spPr>
          <a:xfrm>
            <a:off x="76200" y="76200"/>
            <a:ext cx="2901567" cy="953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3"/>
          <p:cNvPicPr preferRelativeResize="0"/>
          <p:nvPr/>
        </p:nvPicPr>
        <p:blipFill rotWithShape="1">
          <a:blip r:embed="rId4">
            <a:alphaModFix/>
          </a:blip>
          <a:srcRect l="31055" t="35718" r="35911" b="37917"/>
          <a:stretch/>
        </p:blipFill>
        <p:spPr>
          <a:xfrm>
            <a:off x="6942775" y="76200"/>
            <a:ext cx="2125025" cy="953924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Google Shape;88;p13"/>
          <p:cNvSpPr/>
          <p:nvPr/>
        </p:nvSpPr>
        <p:spPr>
          <a:xfrm>
            <a:off x="729625" y="1095525"/>
            <a:ext cx="963300" cy="295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89" name="Google Shape;89;p13"/>
          <p:cNvSpPr txBox="1">
            <a:spLocks noGrp="1"/>
          </p:cNvSpPr>
          <p:nvPr>
            <p:ph type="ctrTitle"/>
          </p:nvPr>
        </p:nvSpPr>
        <p:spPr>
          <a:xfrm>
            <a:off x="733800" y="1227525"/>
            <a:ext cx="7066800" cy="1108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fr" sz="3000" b="0">
                <a:latin typeface="Lato Black"/>
                <a:ea typeface="Lato Black"/>
                <a:cs typeface="Lato Black"/>
                <a:sym typeface="Lato Black"/>
              </a:rPr>
              <a:t>Production de ressources pédagogiques pour l'apprentissage des gestes</a:t>
            </a:r>
            <a:endParaRPr sz="3000" b="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90" name="Google Shape;90;p13"/>
          <p:cNvSpPr txBox="1">
            <a:spLocks noGrp="1"/>
          </p:cNvSpPr>
          <p:nvPr>
            <p:ph type="subTitle" idx="1"/>
          </p:nvPr>
        </p:nvSpPr>
        <p:spPr>
          <a:xfrm>
            <a:off x="764901" y="2183475"/>
            <a:ext cx="3374700" cy="46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/>
              <a:t>Vincent AGUEDA (2</a:t>
            </a:r>
            <a:r>
              <a:rPr lang="fr" sz="1800" baseline="30000"/>
              <a:t>e</a:t>
            </a:r>
            <a:r>
              <a:rPr lang="fr" sz="1800"/>
              <a:t> année)</a:t>
            </a:r>
            <a:endParaRPr sz="1800"/>
          </a:p>
        </p:txBody>
      </p:sp>
      <p:sp>
        <p:nvSpPr>
          <p:cNvPr id="91" name="Google Shape;91;p13"/>
          <p:cNvSpPr txBox="1">
            <a:spLocks noGrp="1"/>
          </p:cNvSpPr>
          <p:nvPr>
            <p:ph type="subTitle" idx="1"/>
          </p:nvPr>
        </p:nvSpPr>
        <p:spPr>
          <a:xfrm>
            <a:off x="76200" y="3820500"/>
            <a:ext cx="2767500" cy="126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400" b="1" u="sng"/>
              <a:t>Mots-clés :</a:t>
            </a:r>
            <a:endParaRPr sz="1400" b="1" u="sng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400"/>
              <a:t>Geste technique</a:t>
            </a:r>
            <a:endParaRPr sz="14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400"/>
              <a:t>Réalité Virtuelle</a:t>
            </a:r>
            <a:endParaRPr sz="14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400"/>
              <a:t>Ressource Pédagogique Virtuelle</a:t>
            </a:r>
            <a:endParaRPr sz="14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400"/>
              <a:t>Apprentissage humain</a:t>
            </a:r>
            <a:endParaRPr sz="1400"/>
          </a:p>
        </p:txBody>
      </p:sp>
      <p:pic>
        <p:nvPicPr>
          <p:cNvPr id="92" name="Google Shape;92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876938" y="76200"/>
            <a:ext cx="2166665" cy="953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998748" y="3072900"/>
            <a:ext cx="1774799" cy="1856051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959241" y="3072900"/>
            <a:ext cx="963300" cy="711360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Google Shape;95;p13"/>
          <p:cNvSpPr txBox="1"/>
          <p:nvPr/>
        </p:nvSpPr>
        <p:spPr>
          <a:xfrm>
            <a:off x="5751525" y="4762500"/>
            <a:ext cx="28152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5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Points d’Observation</a:t>
            </a:r>
            <a:endParaRPr sz="1500"/>
          </a:p>
        </p:txBody>
      </p:sp>
      <p:grpSp>
        <p:nvGrpSpPr>
          <p:cNvPr id="96" name="Google Shape;96;p13"/>
          <p:cNvGrpSpPr/>
          <p:nvPr/>
        </p:nvGrpSpPr>
        <p:grpSpPr>
          <a:xfrm>
            <a:off x="5468325" y="1982000"/>
            <a:ext cx="3666200" cy="2780501"/>
            <a:chOff x="5468325" y="1982000"/>
            <a:chExt cx="3666200" cy="2780501"/>
          </a:xfrm>
        </p:grpSpPr>
        <p:pic>
          <p:nvPicPr>
            <p:cNvPr id="97" name="Google Shape;97;p13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5494406" y="2016150"/>
              <a:ext cx="3573391" cy="274635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8" name="Google Shape;98;p13"/>
            <p:cNvSpPr/>
            <p:nvPr/>
          </p:nvSpPr>
          <p:spPr>
            <a:xfrm>
              <a:off x="5468325" y="3241725"/>
              <a:ext cx="575400" cy="11082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99" name="Google Shape;99;p13"/>
            <p:cNvSpPr/>
            <p:nvPr/>
          </p:nvSpPr>
          <p:spPr>
            <a:xfrm>
              <a:off x="8171225" y="1982000"/>
              <a:ext cx="963300" cy="11082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00" name="Google Shape;100;p13"/>
            <p:cNvSpPr/>
            <p:nvPr/>
          </p:nvSpPr>
          <p:spPr>
            <a:xfrm>
              <a:off x="8214375" y="3635100"/>
              <a:ext cx="895200" cy="11082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</p:grpSp>
      <p:pic>
        <p:nvPicPr>
          <p:cNvPr id="101" name="Google Shape;101;p13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217950" y="3178548"/>
            <a:ext cx="749450" cy="1168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3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8239791" y="1830275"/>
            <a:ext cx="575289" cy="1168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13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8219363" y="3867500"/>
            <a:ext cx="616148" cy="1168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treamline">
  <a:themeElements>
    <a:clrScheme name="Streamline">
      <a:dk1>
        <a:srgbClr val="1A9988"/>
      </a:dk1>
      <a:lt1>
        <a:srgbClr val="FFFFFF"/>
      </a:lt1>
      <a:dk2>
        <a:srgbClr val="1A1A1A"/>
      </a:dk2>
      <a:lt2>
        <a:srgbClr val="E9EDEE"/>
      </a:lt2>
      <a:accent1>
        <a:srgbClr val="595959"/>
      </a:accent1>
      <a:accent2>
        <a:srgbClr val="6AA4C8"/>
      </a:accent2>
      <a:accent3>
        <a:srgbClr val="EB5600"/>
      </a:accent3>
      <a:accent4>
        <a:srgbClr val="A2FFE8"/>
      </a:accent4>
      <a:accent5>
        <a:srgbClr val="1C3678"/>
      </a:accent5>
      <a:accent6>
        <a:srgbClr val="FFB8A2"/>
      </a:accent6>
      <a:hlink>
        <a:srgbClr val="1C3678"/>
      </a:hlink>
      <a:folHlink>
        <a:srgbClr val="1C367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27</Words>
  <Application>Microsoft Office PowerPoint</Application>
  <PresentationFormat>Affichage à l'écran (16:9)</PresentationFormat>
  <Paragraphs>8</Paragraphs>
  <Slides>1</Slides>
  <Notes>1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</vt:i4>
      </vt:variant>
    </vt:vector>
  </HeadingPairs>
  <TitlesOfParts>
    <vt:vector size="6" baseType="lpstr">
      <vt:lpstr>Arial</vt:lpstr>
      <vt:lpstr>Lato Black</vt:lpstr>
      <vt:lpstr>Raleway</vt:lpstr>
      <vt:lpstr>Lato</vt:lpstr>
      <vt:lpstr>Streamline</vt:lpstr>
      <vt:lpstr>Production de ressources pédagogiques pour l'apprentissage des gestes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Production de ressources pédagogiques pour l'apprentissage des gestes</dc:title>
  <cp:lastModifiedBy>Vincent AGUEDA</cp:lastModifiedBy>
  <cp:revision>1</cp:revision>
  <dcterms:modified xsi:type="dcterms:W3CDTF">2024-05-27T09:38:03Z</dcterms:modified>
</cp:coreProperties>
</file>