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xmlns=""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A5237F11-76DB-4DD9-9747-3F38D05BA0FE}"/>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5" name="Footer Placeholder 4">
            <a:extLst>
              <a:ext uri="{FF2B5EF4-FFF2-40B4-BE49-F238E27FC236}">
                <a16:creationId xmlns:a16="http://schemas.microsoft.com/office/drawing/2014/main" xmlns=""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10D591-ADCF-4300-8282-72AE357F3D2D}"/>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50605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6B0D493-D1E7-4358-95E9-B5B80A49E603}"/>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5" name="Footer Placeholder 4">
            <a:extLst>
              <a:ext uri="{FF2B5EF4-FFF2-40B4-BE49-F238E27FC236}">
                <a16:creationId xmlns:a16="http://schemas.microsoft.com/office/drawing/2014/main" xmlns=""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D4C3AC2-288D-4FEE-BF80-0EAEDDFAB049}"/>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1976581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FBDA2A4-FD34-4E17-908F-4367B1E644C3}"/>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5" name="Footer Placeholder 4">
            <a:extLst>
              <a:ext uri="{FF2B5EF4-FFF2-40B4-BE49-F238E27FC236}">
                <a16:creationId xmlns:a16="http://schemas.microsoft.com/office/drawing/2014/main" xmlns=""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A0C4D5-BE1E-4D6A-9196-E0F9E42B2E1E}"/>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1896389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55E4A6B-1966-4E57-9FB8-8B111E97BC11}"/>
              </a:ext>
            </a:extLst>
          </p:cNvPr>
          <p:cNvSpPr>
            <a:spLocks noGrp="1"/>
          </p:cNvSpPr>
          <p:nvPr>
            <p:ph type="dt" sz="half" idx="10"/>
          </p:nvPr>
        </p:nvSpPr>
        <p:spPr/>
        <p:txBody>
          <a:bodyPr/>
          <a:lstStyle/>
          <a:p>
            <a:fld id="{11EAACC7-3B3F-47D1-959A-EF58926E955E}" type="datetimeFigureOut">
              <a:rPr lang="en-US" smtClean="0"/>
              <a:t>5/27/2024</a:t>
            </a:fld>
            <a:endParaRPr lang="en-US" dirty="0"/>
          </a:p>
        </p:txBody>
      </p:sp>
      <p:sp>
        <p:nvSpPr>
          <p:cNvPr id="5" name="Footer Placeholder 4">
            <a:extLst>
              <a:ext uri="{FF2B5EF4-FFF2-40B4-BE49-F238E27FC236}">
                <a16:creationId xmlns:a16="http://schemas.microsoft.com/office/drawing/2014/main" xmlns=""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91F830C-8424-4FAF-A011-605AE1D147FC}"/>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121360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F7C9F8F-EC48-4D16-B4C6-023A7B607BE6}"/>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5" name="Footer Placeholder 4">
            <a:extLst>
              <a:ext uri="{FF2B5EF4-FFF2-40B4-BE49-F238E27FC236}">
                <a16:creationId xmlns:a16="http://schemas.microsoft.com/office/drawing/2014/main" xmlns=""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7D21F1-1A24-43EA-AB09-3024C491E8FB}"/>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27278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4CFA3AA-3FC1-4B98-8F99-1726F1AC0A38}"/>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6" name="Footer Placeholder 5">
            <a:extLst>
              <a:ext uri="{FF2B5EF4-FFF2-40B4-BE49-F238E27FC236}">
                <a16:creationId xmlns:a16="http://schemas.microsoft.com/office/drawing/2014/main" xmlns=""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27660A2-13C9-4432-A6EB-A4FF3D78F15F}"/>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2338858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C942CFB-FE12-494A-9C41-3CB90F07BDAA}"/>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8" name="Footer Placeholder 7">
            <a:extLst>
              <a:ext uri="{FF2B5EF4-FFF2-40B4-BE49-F238E27FC236}">
                <a16:creationId xmlns:a16="http://schemas.microsoft.com/office/drawing/2014/main" xmlns=""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CF7BB23-7539-4674-8B66-ACEFF94686CE}"/>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644520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08152BF-92C7-4BF5-A9DB-16A0BF0F5F5D}"/>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4" name="Footer Placeholder 3">
            <a:extLst>
              <a:ext uri="{FF2B5EF4-FFF2-40B4-BE49-F238E27FC236}">
                <a16:creationId xmlns:a16="http://schemas.microsoft.com/office/drawing/2014/main" xmlns=""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FFA96F1-8B8A-4E83-B3C2-E10DE522AD30}"/>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38158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8031033-9688-463F-9614-47F2F5BC6BF7}"/>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3" name="Footer Placeholder 2">
            <a:extLst>
              <a:ext uri="{FF2B5EF4-FFF2-40B4-BE49-F238E27FC236}">
                <a16:creationId xmlns:a16="http://schemas.microsoft.com/office/drawing/2014/main" xmlns=""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001DA57-8D4E-4075-9460-4F03DF8AABA8}"/>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192116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400115D-61B3-46D0-B4D3-30C374B526CF}"/>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6" name="Footer Placeholder 5">
            <a:extLst>
              <a:ext uri="{FF2B5EF4-FFF2-40B4-BE49-F238E27FC236}">
                <a16:creationId xmlns:a16="http://schemas.microsoft.com/office/drawing/2014/main" xmlns=""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8B9BCDA-9EF7-4531-8021-AF7B30751516}"/>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739058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ABFF4C5-82A8-4AD8-B7E2-2882F657683C}"/>
              </a:ext>
            </a:extLst>
          </p:cNvPr>
          <p:cNvSpPr>
            <a:spLocks noGrp="1"/>
          </p:cNvSpPr>
          <p:nvPr>
            <p:ph type="dt" sz="half" idx="10"/>
          </p:nvPr>
        </p:nvSpPr>
        <p:spPr/>
        <p:txBody>
          <a:bodyPr/>
          <a:lstStyle/>
          <a:p>
            <a:fld id="{11EAACC7-3B3F-47D1-959A-EF58926E955E}" type="datetimeFigureOut">
              <a:rPr lang="en-US" smtClean="0"/>
              <a:t>5/27/2024</a:t>
            </a:fld>
            <a:endParaRPr lang="en-US"/>
          </a:p>
        </p:txBody>
      </p:sp>
      <p:sp>
        <p:nvSpPr>
          <p:cNvPr id="6" name="Footer Placeholder 5">
            <a:extLst>
              <a:ext uri="{FF2B5EF4-FFF2-40B4-BE49-F238E27FC236}">
                <a16:creationId xmlns:a16="http://schemas.microsoft.com/office/drawing/2014/main" xmlns=""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24BD4C-7149-44BF-8150-F72CAA95A56D}"/>
              </a:ext>
            </a:extLst>
          </p:cNvPr>
          <p:cNvSpPr>
            <a:spLocks noGrp="1"/>
          </p:cNvSpPr>
          <p:nvPr>
            <p:ph type="sldNum" sz="quarter" idx="12"/>
          </p:nvPr>
        </p:nvSpPr>
        <p:spPr/>
        <p:txBody>
          <a:bodyPr/>
          <a:lstStyle/>
          <a:p>
            <a:fld id="{312CC964-A50B-4C29-B4E4-2C30BB34CCF3}" type="slidenum">
              <a:rPr lang="en-US" smtClean="0"/>
              <a:t>‹N°›</a:t>
            </a:fld>
            <a:endParaRPr lang="en-US"/>
          </a:p>
        </p:txBody>
      </p:sp>
    </p:spTree>
    <p:extLst>
      <p:ext uri="{BB962C8B-B14F-4D97-AF65-F5344CB8AC3E}">
        <p14:creationId xmlns:p14="http://schemas.microsoft.com/office/powerpoint/2010/main" val="3886107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xmlns=""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xmlns=""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5/27/2024</a:t>
            </a:fld>
            <a:endParaRPr lang="en-US"/>
          </a:p>
        </p:txBody>
      </p:sp>
      <p:sp>
        <p:nvSpPr>
          <p:cNvPr id="5" name="Footer Placeholder 4">
            <a:extLst>
              <a:ext uri="{FF2B5EF4-FFF2-40B4-BE49-F238E27FC236}">
                <a16:creationId xmlns:a16="http://schemas.microsoft.com/office/drawing/2014/main" xmlns=""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xmlns=""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‹N°›</a:t>
            </a:fld>
            <a:endParaRPr lang="en-US"/>
          </a:p>
        </p:txBody>
      </p:sp>
    </p:spTree>
    <p:extLst>
      <p:ext uri="{BB962C8B-B14F-4D97-AF65-F5344CB8AC3E}">
        <p14:creationId xmlns:p14="http://schemas.microsoft.com/office/powerpoint/2010/main" val="420686617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42" r:id="rId6"/>
    <p:sldLayoutId id="2147483737" r:id="rId7"/>
    <p:sldLayoutId id="2147483738" r:id="rId8"/>
    <p:sldLayoutId id="2147483739" r:id="rId9"/>
    <p:sldLayoutId id="2147483741" r:id="rId10"/>
    <p:sldLayoutId id="2147483740"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4436E0F2-A64B-471E-93C0-8DFE08CC57C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DC1E3AB1-2A8C-4607-9FAE-D8BDB280FE1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26D66059-832F-40B6-A35F-F56C8F38A1E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A515E2ED-7EA9-448D-83FA-54C3DF9723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20595356-EABD-4767-AC9D-EA21FF115EC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28CD9F06-9628-469C-B788-A894E3E0828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8550A431-0B61-421B-B4B7-24C0CFF0F93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xmlns="" id="{D6309531-94CD-4CF6-AACE-80EC085E0F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Une image contenant motif, papier d’emballage, Lilas, conception&#10;&#10;Description générée automatiquement">
            <a:extLst>
              <a:ext uri="{FF2B5EF4-FFF2-40B4-BE49-F238E27FC236}">
                <a16:creationId xmlns:a16="http://schemas.microsoft.com/office/drawing/2014/main" xmlns="" id="{6C3D7590-0C63-35AD-4267-032B3DA95088}"/>
              </a:ext>
            </a:extLst>
          </p:cNvPr>
          <p:cNvPicPr>
            <a:picLocks noChangeAspect="1"/>
          </p:cNvPicPr>
          <p:nvPr/>
        </p:nvPicPr>
        <p:blipFill rotWithShape="1">
          <a:blip r:embed="rId2"/>
          <a:srcRect l="28905" r="27928"/>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4" name="Rectangle 3"/>
          <p:cNvSpPr/>
          <p:nvPr/>
        </p:nvSpPr>
        <p:spPr>
          <a:xfrm>
            <a:off x="4055780" y="136127"/>
            <a:ext cx="8228255" cy="7193644"/>
          </a:xfrm>
          <a:prstGeom prst="rect">
            <a:avLst/>
          </a:prstGeom>
        </p:spPr>
        <p:txBody>
          <a:bodyPr vert="horz" lIns="91440" tIns="45720" rIns="91440" bIns="45720" rtlCol="0">
            <a:normAutofit fontScale="77500" lnSpcReduction="20000"/>
          </a:bodyPr>
          <a:lstStyle/>
          <a:p>
            <a:pPr marL="375918" lvl="0"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2900" b="1" dirty="0">
                <a:solidFill>
                  <a:schemeClr val="tx2"/>
                </a:solidFill>
                <a:latin typeface="Calibri" panose="020F0502020204030204" pitchFamily="34" charset="0"/>
                <a:cs typeface="Calibri" panose="020F0502020204030204" pitchFamily="34" charset="0"/>
              </a:rPr>
              <a:t>Contexte : </a:t>
            </a:r>
            <a:r>
              <a:rPr lang="en-US" sz="2900" dirty="0">
                <a:solidFill>
                  <a:schemeClr val="tx2"/>
                </a:solidFill>
                <a:latin typeface="Calibri" panose="020F0502020204030204" pitchFamily="34" charset="0"/>
                <a:cs typeface="Calibri" panose="020F0502020204030204" pitchFamily="34" charset="0"/>
              </a:rPr>
              <a:t>L’enseignement, en République du Congo, utilise des outils et méthodes traditionnelles d’explication technique du texte et les pratiques pédagogiques s’appuient sur le tableau noir et l’usage </a:t>
            </a:r>
            <a:r>
              <a:rPr lang="en-US" sz="2900" dirty="0" smtClean="0">
                <a:solidFill>
                  <a:schemeClr val="tx2"/>
                </a:solidFill>
                <a:latin typeface="Calibri" panose="020F0502020204030204" pitchFamily="34" charset="0"/>
                <a:cs typeface="Calibri" panose="020F0502020204030204" pitchFamily="34" charset="0"/>
              </a:rPr>
              <a:t>massif </a:t>
            </a:r>
            <a:r>
              <a:rPr lang="en-US" sz="2900" dirty="0">
                <a:solidFill>
                  <a:schemeClr val="tx2"/>
                </a:solidFill>
                <a:latin typeface="Calibri" panose="020F0502020204030204" pitchFamily="34" charset="0"/>
                <a:cs typeface="Calibri" panose="020F0502020204030204" pitchFamily="34" charset="0"/>
              </a:rPr>
              <a:t>de </a:t>
            </a:r>
            <a:r>
              <a:rPr lang="en-US" sz="2900" dirty="0" smtClean="0">
                <a:solidFill>
                  <a:schemeClr val="tx2"/>
                </a:solidFill>
                <a:latin typeface="Calibri" panose="020F0502020204030204" pitchFamily="34" charset="0"/>
                <a:cs typeface="Calibri" panose="020F0502020204030204" pitchFamily="34" charset="0"/>
              </a:rPr>
              <a:t>photocopies</a:t>
            </a:r>
            <a:r>
              <a:rPr lang="en-US" sz="2900" dirty="0">
                <a:solidFill>
                  <a:schemeClr val="tx2"/>
                </a:solidFill>
                <a:latin typeface="Calibri" panose="020F0502020204030204" pitchFamily="34" charset="0"/>
                <a:cs typeface="Calibri" panose="020F0502020204030204" pitchFamily="34" charset="0"/>
              </a:rPr>
              <a:t>. </a:t>
            </a:r>
          </a:p>
          <a:p>
            <a:pPr marL="375918" lvl="0"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3100" b="1" dirty="0">
                <a:solidFill>
                  <a:srgbClr val="C00000"/>
                </a:solidFill>
                <a:latin typeface="Calibri" panose="020F0502020204030204" pitchFamily="34" charset="0"/>
                <a:cs typeface="Calibri" panose="020F0502020204030204" pitchFamily="34" charset="0"/>
              </a:rPr>
              <a:t>Question : </a:t>
            </a:r>
            <a:r>
              <a:rPr lang="en-US" sz="3100" dirty="0">
                <a:solidFill>
                  <a:srgbClr val="C00000"/>
                </a:solidFill>
                <a:latin typeface="Calibri" panose="020F0502020204030204" pitchFamily="34" charset="0"/>
                <a:cs typeface="Calibri" panose="020F0502020204030204" pitchFamily="34" charset="0"/>
              </a:rPr>
              <a:t>Comment la formation peut–</a:t>
            </a:r>
            <a:r>
              <a:rPr lang="en-US" sz="3100" dirty="0" err="1">
                <a:solidFill>
                  <a:srgbClr val="C00000"/>
                </a:solidFill>
                <a:latin typeface="Calibri" panose="020F0502020204030204" pitchFamily="34" charset="0"/>
                <a:cs typeface="Calibri" panose="020F0502020204030204" pitchFamily="34" charset="0"/>
              </a:rPr>
              <a:t>elle</a:t>
            </a:r>
            <a:r>
              <a:rPr lang="en-US" sz="3100" dirty="0">
                <a:solidFill>
                  <a:srgbClr val="C00000"/>
                </a:solidFill>
                <a:latin typeface="Calibri" panose="020F0502020204030204" pitchFamily="34" charset="0"/>
                <a:cs typeface="Calibri" panose="020F0502020204030204" pitchFamily="34" charset="0"/>
              </a:rPr>
              <a:t> accompagner un enseignement à la lecture littéraire mobilisant les outils et ressources numériques, en particulier, à partir d’un dispositif de mise en réseaux littéraire sur internet?</a:t>
            </a:r>
          </a:p>
          <a:p>
            <a:pPr marL="147318" lvl="0">
              <a:lnSpc>
                <a:spcPct val="90000"/>
              </a:lnSpc>
              <a:spcAft>
                <a:spcPts val="800"/>
              </a:spcAft>
              <a:buSzPct val="80000"/>
              <a:defRPr sz="1800" b="0" i="0" u="none" strike="noStrike" kern="0" cap="none" spc="0" baseline="0">
                <a:solidFill>
                  <a:srgbClr val="000000"/>
                </a:solidFill>
                <a:uFillTx/>
              </a:defRPr>
            </a:pPr>
            <a:endParaRPr lang="en-US" sz="2900" dirty="0">
              <a:solidFill>
                <a:schemeClr val="tx2"/>
              </a:solidFill>
              <a:latin typeface="Calibri" panose="020F0502020204030204" pitchFamily="34" charset="0"/>
              <a:cs typeface="Calibri" panose="020F0502020204030204" pitchFamily="34" charset="0"/>
            </a:endParaRPr>
          </a:p>
          <a:p>
            <a:pPr marL="375918" lvl="0"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2900" b="1" dirty="0">
                <a:solidFill>
                  <a:schemeClr val="tx2"/>
                </a:solidFill>
                <a:latin typeface="Calibri" panose="020F0502020204030204" pitchFamily="34" charset="0"/>
                <a:cs typeface="Calibri" panose="020F0502020204030204" pitchFamily="34" charset="0"/>
              </a:rPr>
              <a:t>Cadre expérimental: </a:t>
            </a:r>
          </a:p>
          <a:p>
            <a:pPr marL="833118" lvl="1"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2900" dirty="0">
                <a:solidFill>
                  <a:schemeClr val="tx2"/>
                </a:solidFill>
                <a:latin typeface="Calibri" panose="020F0502020204030204" pitchFamily="34" charset="0"/>
                <a:cs typeface="Calibri" panose="020F0502020204030204" pitchFamily="34" charset="0"/>
              </a:rPr>
              <a:t>U</a:t>
            </a:r>
            <a:r>
              <a:rPr lang="en-US" sz="2900" dirty="0" smtClean="0">
                <a:solidFill>
                  <a:schemeClr val="tx2"/>
                </a:solidFill>
                <a:latin typeface="Calibri" panose="020F0502020204030204" pitchFamily="34" charset="0"/>
                <a:cs typeface="Calibri" panose="020F0502020204030204" pitchFamily="34" charset="0"/>
              </a:rPr>
              <a:t>ne </a:t>
            </a:r>
            <a:r>
              <a:rPr lang="en-US" sz="2900" dirty="0">
                <a:solidFill>
                  <a:schemeClr val="tx2"/>
                </a:solidFill>
                <a:latin typeface="Calibri" panose="020F0502020204030204" pitchFamily="34" charset="0"/>
                <a:cs typeface="Calibri" panose="020F0502020204030204" pitchFamily="34" charset="0"/>
              </a:rPr>
              <a:t>session de formation suivie d’observations de pratiques qui porte sur l’enseignement de la lecture littéraire mobilisant les outils et ressources numériques. Analyse qualitative des traces et productions dans l’espace de formation et sur le terrain professionnel.</a:t>
            </a:r>
          </a:p>
          <a:p>
            <a:pPr marL="833118" lvl="1"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3100" dirty="0">
                <a:solidFill>
                  <a:schemeClr val="tx2"/>
                </a:solidFill>
                <a:latin typeface="Calibri" panose="020F0502020204030204" pitchFamily="34" charset="0"/>
                <a:cs typeface="Calibri" panose="020F0502020204030204" pitchFamily="34" charset="0"/>
              </a:rPr>
              <a:t>Suivi longitudinal de 3 étudiants stagiaires de l’université / </a:t>
            </a:r>
            <a:r>
              <a:rPr lang="en-US" sz="3100" dirty="0" smtClean="0">
                <a:solidFill>
                  <a:schemeClr val="tx2"/>
                </a:solidFill>
                <a:latin typeface="Calibri" panose="020F0502020204030204" pitchFamily="34" charset="0"/>
                <a:cs typeface="Calibri" panose="020F0502020204030204" pitchFamily="34" charset="0"/>
              </a:rPr>
              <a:t>lycée.</a:t>
            </a:r>
            <a:endParaRPr lang="en-US" sz="3400" dirty="0">
              <a:solidFill>
                <a:schemeClr val="tx2"/>
              </a:solidFill>
              <a:latin typeface="Calibri" panose="020F0502020204030204" pitchFamily="34" charset="0"/>
              <a:cs typeface="Calibri" panose="020F0502020204030204" pitchFamily="34" charset="0"/>
            </a:endParaRPr>
          </a:p>
          <a:p>
            <a:pPr marL="375918" lvl="0" indent="-228600">
              <a:lnSpc>
                <a:spcPct val="90000"/>
              </a:lnSpc>
              <a:spcAft>
                <a:spcPts val="800"/>
              </a:spcAft>
              <a:buSzPct val="80000"/>
              <a:buFont typeface="Arial" panose="020B0604020202020204" pitchFamily="34" charset="0"/>
              <a:buChar char="•"/>
              <a:defRPr sz="1800" b="0" i="0" u="none" strike="noStrike" kern="0" cap="none" spc="0" baseline="0">
                <a:solidFill>
                  <a:srgbClr val="000000"/>
                </a:solidFill>
                <a:uFillTx/>
              </a:defRPr>
            </a:pPr>
            <a:r>
              <a:rPr lang="en-US" sz="3100" b="1" dirty="0">
                <a:solidFill>
                  <a:schemeClr val="tx2"/>
                </a:solidFill>
                <a:latin typeface="Calibri" panose="020F0502020204030204" pitchFamily="34" charset="0"/>
                <a:cs typeface="Calibri" panose="020F0502020204030204" pitchFamily="34" charset="0"/>
              </a:rPr>
              <a:t>Résultats: </a:t>
            </a:r>
          </a:p>
          <a:p>
            <a:pPr marL="677863" lvl="1" indent="-231775">
              <a:lnSpc>
                <a:spcPct val="90000"/>
              </a:lnSpc>
              <a:buSzPct val="80000"/>
              <a:buFont typeface="Arial" panose="020B0604020202020204" pitchFamily="34" charset="0"/>
              <a:buChar char="•"/>
              <a:defRPr sz="1800" b="0" i="0" u="none" strike="noStrike" kern="0" cap="none" spc="0" baseline="0">
                <a:solidFill>
                  <a:srgbClr val="000000"/>
                </a:solidFill>
                <a:uFillTx/>
              </a:defRPr>
            </a:pPr>
            <a:r>
              <a:rPr lang="en-US" sz="3100" i="1" dirty="0">
                <a:solidFill>
                  <a:schemeClr val="tx2"/>
                </a:solidFill>
                <a:latin typeface="Calibri" panose="020F0502020204030204" pitchFamily="34" charset="0"/>
                <a:cs typeface="Calibri" panose="020F0502020204030204" pitchFamily="34" charset="0"/>
              </a:rPr>
              <a:t>En activité de formation</a:t>
            </a:r>
            <a:r>
              <a:rPr lang="en-US" sz="3100" dirty="0">
                <a:solidFill>
                  <a:schemeClr val="tx2"/>
                </a:solidFill>
                <a:latin typeface="Calibri" panose="020F0502020204030204" pitchFamily="34" charset="0"/>
                <a:cs typeface="Calibri" panose="020F0502020204030204" pitchFamily="34" charset="0"/>
              </a:rPr>
              <a:t>: chacun a su réaliser des captures d’écran des supports issus des ressources web en relation avec les textes littéraires au programme. </a:t>
            </a:r>
          </a:p>
          <a:p>
            <a:pPr marL="677863" lvl="1" indent="-231775">
              <a:lnSpc>
                <a:spcPct val="90000"/>
              </a:lnSpc>
              <a:buSzPct val="80000"/>
              <a:buFont typeface="Arial" panose="020B0604020202020204" pitchFamily="34" charset="0"/>
              <a:buChar char="•"/>
              <a:defRPr sz="1800" b="0" i="0" u="none" strike="noStrike" kern="0" cap="none" spc="0" baseline="0">
                <a:solidFill>
                  <a:srgbClr val="000000"/>
                </a:solidFill>
                <a:uFillTx/>
              </a:defRPr>
            </a:pPr>
            <a:r>
              <a:rPr lang="en-US" sz="3100" i="1" dirty="0">
                <a:solidFill>
                  <a:schemeClr val="tx2"/>
                </a:solidFill>
                <a:latin typeface="Calibri" panose="020F0502020204030204" pitchFamily="34" charset="0"/>
                <a:cs typeface="Calibri" panose="020F0502020204030204" pitchFamily="34" charset="0"/>
              </a:rPr>
              <a:t>En conception de cours </a:t>
            </a:r>
            <a:r>
              <a:rPr lang="en-US" sz="3100" dirty="0">
                <a:solidFill>
                  <a:schemeClr val="tx2"/>
                </a:solidFill>
                <a:latin typeface="Calibri" panose="020F0502020204030204" pitchFamily="34" charset="0"/>
                <a:cs typeface="Calibri" panose="020F0502020204030204" pitchFamily="34" charset="0"/>
              </a:rPr>
              <a:t>: projection sur des propositions littéraires  qui restent académiques. Une seule en relation avec le quotidien contemporain du Congo.</a:t>
            </a:r>
          </a:p>
          <a:p>
            <a:pPr marL="914400" lvl="1" indent="-228600">
              <a:lnSpc>
                <a:spcPct val="90000"/>
              </a:lnSpc>
              <a:buSzPct val="80000"/>
              <a:buFont typeface="Arial" panose="020B0604020202020204" pitchFamily="34" charset="0"/>
              <a:buChar char="•"/>
              <a:defRPr sz="1800" b="0" i="0" u="none" strike="noStrike" kern="0" cap="none" spc="0" baseline="0">
                <a:solidFill>
                  <a:srgbClr val="000000"/>
                </a:solidFill>
                <a:uFillTx/>
              </a:defRPr>
            </a:pPr>
            <a:endParaRPr lang="en-US" sz="1300" dirty="0">
              <a:solidFill>
                <a:schemeClr val="tx2"/>
              </a:solidFill>
            </a:endParaRPr>
          </a:p>
        </p:txBody>
      </p:sp>
      <p:cxnSp>
        <p:nvCxnSpPr>
          <p:cNvPr id="25" name="Straight Connector 24">
            <a:extLst>
              <a:ext uri="{FF2B5EF4-FFF2-40B4-BE49-F238E27FC236}">
                <a16:creationId xmlns:a16="http://schemas.microsoft.com/office/drawing/2014/main" xmlns="" id="{F75BF611-D2A5-4454-8C47-95B0BC42284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xmlns="" id="{4EA407CF-D245-669D-708B-DDB42D91BE74}"/>
              </a:ext>
            </a:extLst>
          </p:cNvPr>
          <p:cNvSpPr txBox="1"/>
          <p:nvPr/>
        </p:nvSpPr>
        <p:spPr>
          <a:xfrm>
            <a:off x="221343" y="1609612"/>
            <a:ext cx="3925654" cy="3416320"/>
          </a:xfrm>
          <a:prstGeom prst="rect">
            <a:avLst/>
          </a:prstGeom>
          <a:noFill/>
        </p:spPr>
        <p:txBody>
          <a:bodyPr wrap="square">
            <a:spAutoFit/>
          </a:bodyPr>
          <a:lstStyle/>
          <a:p>
            <a:endParaRPr lang="en-US" dirty="0">
              <a:latin typeface="Candara" panose="020E0502030303020204" pitchFamily="34" charset="0"/>
            </a:endParaRPr>
          </a:p>
          <a:p>
            <a:endParaRPr lang="en-US" dirty="0">
              <a:latin typeface="Candara" panose="020E0502030303020204" pitchFamily="34" charset="0"/>
            </a:endParaRPr>
          </a:p>
          <a:p>
            <a:endParaRPr lang="en-US" dirty="0">
              <a:latin typeface="Candara" panose="020E0502030303020204" pitchFamily="34" charset="0"/>
            </a:endParaRPr>
          </a:p>
          <a:p>
            <a:pPr algn="just"/>
            <a:r>
              <a:rPr lang="en-US" dirty="0">
                <a:latin typeface="Candara" panose="020E0502030303020204" pitchFamily="34" charset="0"/>
              </a:rPr>
              <a:t> </a:t>
            </a:r>
            <a:r>
              <a:rPr lang="fr-FR" b="1" dirty="0"/>
              <a:t>Le rôle de la formation dans l’enseignement de la littérature avec les outils numériques au lycée en République du Congo </a:t>
            </a:r>
            <a:endParaRPr lang="fr-FR" dirty="0"/>
          </a:p>
          <a:p>
            <a:pPr hangingPunct="0"/>
            <a:r>
              <a:rPr lang="fr-FR" b="1" dirty="0"/>
              <a:t>                     Elvire Boumbou, </a:t>
            </a:r>
            <a:r>
              <a:rPr lang="fr-FR" dirty="0"/>
              <a:t>Université Côte d'Azur – LINE - Université Marien Ngouabi (Brazzaville, Congo)</a:t>
            </a:r>
          </a:p>
          <a:p>
            <a:endParaRPr lang="fr-FR" dirty="0">
              <a:latin typeface="Candara" panose="020E0502030303020204" pitchFamily="34" charset="0"/>
            </a:endParaRPr>
          </a:p>
        </p:txBody>
      </p:sp>
    </p:spTree>
    <p:extLst>
      <p:ext uri="{BB962C8B-B14F-4D97-AF65-F5344CB8AC3E}">
        <p14:creationId xmlns:p14="http://schemas.microsoft.com/office/powerpoint/2010/main" val="2286336275"/>
      </p:ext>
    </p:extLst>
  </p:cSld>
  <p:clrMapOvr>
    <a:masterClrMapping/>
  </p:clrMapOvr>
</p:sld>
</file>

<file path=ppt/theme/theme1.xml><?xml version="1.0" encoding="utf-8"?>
<a:theme xmlns:a="http://schemas.openxmlformats.org/drawingml/2006/main" name="AngleLinesVTI">
  <a:themeElements>
    <a:clrScheme name="AnalogousFromLightSeedRightStep">
      <a:dk1>
        <a:srgbClr val="000000"/>
      </a:dk1>
      <a:lt1>
        <a:srgbClr val="FFFFFF"/>
      </a:lt1>
      <a:dk2>
        <a:srgbClr val="41243A"/>
      </a:dk2>
      <a:lt2>
        <a:srgbClr val="E2E8E3"/>
      </a:lt2>
      <a:accent1>
        <a:srgbClr val="CA92BD"/>
      </a:accent1>
      <a:accent2>
        <a:srgbClr val="BF7A91"/>
      </a:accent2>
      <a:accent3>
        <a:srgbClr val="CA9692"/>
      </a:accent3>
      <a:accent4>
        <a:srgbClr val="BF9C7A"/>
      </a:accent4>
      <a:accent5>
        <a:srgbClr val="A9A57A"/>
      </a:accent5>
      <a:accent6>
        <a:srgbClr val="97AB6E"/>
      </a:accent6>
      <a:hlink>
        <a:srgbClr val="568E64"/>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25</TotalTime>
  <Words>215</Words>
  <Application>Microsoft Office PowerPoint</Application>
  <PresentationFormat>Grand écran</PresentationFormat>
  <Paragraphs>14</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Candara</vt:lpstr>
      <vt:lpstr>Univers Condensed Light</vt:lpstr>
      <vt:lpstr>Walbaum Display Light</vt:lpstr>
      <vt:lpstr>AngleLinesVTI</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5</cp:revision>
  <dcterms:created xsi:type="dcterms:W3CDTF">2024-05-27T09:18:41Z</dcterms:created>
  <dcterms:modified xsi:type="dcterms:W3CDTF">2024-05-27T18:33:11Z</dcterms:modified>
</cp:coreProperties>
</file>