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4"/>
  </p:notesMasterIdLst>
  <p:sldIdLst>
    <p:sldId id="292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PT Sans Narrow" panose="020B0506020203020204" pitchFamily="34" charset="77"/>
      <p:regular r:id="rId13"/>
      <p:bold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184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4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5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6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835696" y="2517744"/>
            <a:ext cx="6408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4CA5"/>
              </a:buClr>
              <a:buSzPts val="1800"/>
              <a:buNone/>
              <a:defRPr sz="1800" b="0">
                <a:solidFill>
                  <a:srgbClr val="194CA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835696" y="1869672"/>
            <a:ext cx="6408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4C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395536" y="3219823"/>
            <a:ext cx="1296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377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57200" y="1059656"/>
            <a:ext cx="82296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Cliquez pour modifier le style du titre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65139" y="338256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763688" y="1869672"/>
            <a:ext cx="64008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5" name="Google Shape;95;p17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231" y="1865783"/>
            <a:ext cx="869492" cy="117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57200" y="1059656"/>
            <a:ext cx="82296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59523" y="1005576"/>
            <a:ext cx="3680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377" lvl="1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57200" y="1491630"/>
            <a:ext cx="3682800" cy="3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189" lvl="0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377" lvl="1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566" lvl="2" indent="-31749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3pPr>
            <a:lvl4pPr marL="1828754" lvl="3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4pPr>
            <a:lvl5pPr marL="2285943" lvl="4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marL="2743131" lvl="5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3"/>
          </p:nvPr>
        </p:nvSpPr>
        <p:spPr>
          <a:xfrm>
            <a:off x="4499992" y="1005576"/>
            <a:ext cx="3671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377" lvl="1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"/>
          </p:nvPr>
        </p:nvSpPr>
        <p:spPr>
          <a:xfrm>
            <a:off x="4499992" y="1491630"/>
            <a:ext cx="3671400" cy="3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377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754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marL="2285943" lvl="4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marL="2743131" lvl="5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ux contenus">
  <p:cSld name="1_Deux contenu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7" name="Google Shape;117;p20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">
  <p:cSld name="1_Compara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57200" y="1545636"/>
            <a:ext cx="3657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371975" y="1545636"/>
            <a:ext cx="3657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>
            <a:spLocks noGrp="1"/>
          </p:cNvSpPr>
          <p:nvPr>
            <p:ph type="body" idx="3"/>
          </p:nvPr>
        </p:nvSpPr>
        <p:spPr>
          <a:xfrm>
            <a:off x="457200" y="951570"/>
            <a:ext cx="3657600" cy="49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defRPr sz="1800" b="1">
                <a:solidFill>
                  <a:srgbClr val="FFFFFF"/>
                </a:solidFill>
              </a:defRPr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body" idx="4"/>
          </p:nvPr>
        </p:nvSpPr>
        <p:spPr>
          <a:xfrm>
            <a:off x="4343400" y="951570"/>
            <a:ext cx="3657600" cy="49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defRPr sz="1800" b="1">
                <a:solidFill>
                  <a:srgbClr val="FFFFFF"/>
                </a:solidFill>
              </a:defRPr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57200" y="897564"/>
            <a:ext cx="30084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575050" y="897564"/>
            <a:ext cx="4669500" cy="3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189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marL="914377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754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marL="2285943" lvl="4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marL="2743131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57200" y="1383618"/>
            <a:ext cx="30084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1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1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1792288" y="789551"/>
            <a:ext cx="5486400" cy="275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7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1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9" name="Google Shape;139;p23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722313" y="1302823"/>
            <a:ext cx="77724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marL="457189" lvl="0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77" lvl="1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566" lvl="2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943" lvl="4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131" lvl="5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320" lvl="6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509" lvl="7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697" lvl="8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 rot="5400000">
            <a:off x="5848800" y="1599509"/>
            <a:ext cx="3618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1645650" y="-369542"/>
            <a:ext cx="3642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 rot="5400000">
            <a:off x="8324613" y="4500826"/>
            <a:ext cx="43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1" name="Google Shape;151;p25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texte vertical">
  <p:cSld name="1_Titre et texte vertical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 rot="5400000">
            <a:off x="2816700" y="-1407930"/>
            <a:ext cx="351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189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377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566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754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5943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131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 rot="5400000">
            <a:off x="8324613" y="4500826"/>
            <a:ext cx="43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7" name="Google Shape;157;p26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>
  <p:cSld name="3_Disposition personnalisé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Cliquez pour modifier le style du titre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65139" y="338256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4" name="Google Shape;164;p27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Cliquez pour modifier le style du titre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465139" y="338256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0" name="Google Shape;170;p28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>
  <p:cSld name="Slide 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9281" y="2"/>
            <a:ext cx="4544536" cy="385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784152" cy="109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615" y="10227"/>
            <a:ext cx="2939323" cy="385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2998" y="142685"/>
            <a:ext cx="3360247" cy="374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1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1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377" lvl="1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131" lvl="5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461387" y="4462463"/>
            <a:ext cx="57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1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1619251" y="4767263"/>
            <a:ext cx="648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05" y="18678"/>
            <a:ext cx="1857799" cy="282956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57200" y="1059656"/>
            <a:ext cx="82296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40481"/>
            <a:ext cx="82296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68345" y="4083918"/>
            <a:ext cx="1427177" cy="143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4359726"/>
            <a:ext cx="1107283" cy="7837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mailto:mohamed.lagarraj@u-picardie.Fr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4">
            <a:extLst>
              <a:ext uri="{FF2B5EF4-FFF2-40B4-BE49-F238E27FC236}">
                <a16:creationId xmlns:a16="http://schemas.microsoft.com/office/drawing/2014/main" id="{C77C0FDE-6B96-EEDC-6C63-371A9B04A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9" b="6909"/>
          <a:stretch/>
        </p:blipFill>
        <p:spPr bwMode="auto">
          <a:xfrm>
            <a:off x="830816" y="2769888"/>
            <a:ext cx="6743135" cy="2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2E329D-B0B0-118C-D230-D5CFB4C20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Google Shape;181;p30">
            <a:extLst>
              <a:ext uri="{FF2B5EF4-FFF2-40B4-BE49-F238E27FC236}">
                <a16:creationId xmlns:a16="http://schemas.microsoft.com/office/drawing/2014/main" id="{A7853756-B865-FD3E-7883-0BF2F7E66512}"/>
              </a:ext>
            </a:extLst>
          </p:cNvPr>
          <p:cNvSpPr txBox="1">
            <a:spLocks/>
          </p:cNvSpPr>
          <p:nvPr/>
        </p:nvSpPr>
        <p:spPr>
          <a:xfrm>
            <a:off x="-146334" y="3609275"/>
            <a:ext cx="1674737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7" marR="0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marR="0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marR="0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1" marR="0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320" marR="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509" marR="0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697" marR="0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600" b="1" dirty="0">
                <a:solidFill>
                  <a:srgbClr val="0070C0"/>
                </a:solidFill>
              </a:rPr>
              <a:t>Mohamed LAMGARRAJ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dirty="0">
                <a:solidFill>
                  <a:srgbClr val="0070C0"/>
                </a:solidFill>
              </a:rPr>
              <a:t>Doctorant – 2eme année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u="sng" dirty="0">
                <a:solidFill>
                  <a:schemeClr val="hlink"/>
                </a:solidFill>
                <a:hlinkClick r:id="rId4"/>
              </a:rPr>
              <a:t>mohamed.lagarraj@u-picardie.fr</a:t>
            </a:r>
            <a:r>
              <a:rPr lang="fr-FR" sz="1200" dirty="0"/>
              <a:t> </a:t>
            </a:r>
          </a:p>
        </p:txBody>
      </p:sp>
      <p:sp>
        <p:nvSpPr>
          <p:cNvPr id="7" name="Google Shape;182;p30">
            <a:extLst>
              <a:ext uri="{FF2B5EF4-FFF2-40B4-BE49-F238E27FC236}">
                <a16:creationId xmlns:a16="http://schemas.microsoft.com/office/drawing/2014/main" id="{90D708FB-030C-7DBF-401E-8BE8ADFE13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069" y="-151118"/>
            <a:ext cx="6117004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600" b="1" dirty="0"/>
              <a:t>Évaluation des apprentissages, vers </a:t>
            </a:r>
            <a:r>
              <a:rPr lang="fr-FR" sz="1600" b="1" dirty="0" err="1"/>
              <a:t>uperçuene</a:t>
            </a:r>
            <a:r>
              <a:rPr lang="fr-FR" sz="1600" b="1" dirty="0"/>
              <a:t> approche sensible aux données pour estimer la difficulté des items d'évaluation</a:t>
            </a:r>
          </a:p>
        </p:txBody>
      </p:sp>
      <p:sp>
        <p:nvSpPr>
          <p:cNvPr id="8" name="Google Shape;183;p30">
            <a:extLst>
              <a:ext uri="{FF2B5EF4-FFF2-40B4-BE49-F238E27FC236}">
                <a16:creationId xmlns:a16="http://schemas.microsoft.com/office/drawing/2014/main" id="{E2DB1566-5DA3-EDD2-44B3-85CC5F395F7C}"/>
              </a:ext>
            </a:extLst>
          </p:cNvPr>
          <p:cNvSpPr txBox="1">
            <a:spLocks/>
          </p:cNvSpPr>
          <p:nvPr/>
        </p:nvSpPr>
        <p:spPr>
          <a:xfrm>
            <a:off x="7452664" y="3052066"/>
            <a:ext cx="1826928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7" marR="0" lvl="1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marR="0" lvl="2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marR="0" lvl="3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marR="0" lvl="4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1" marR="0" lvl="5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320" marR="0" lvl="6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509" marR="0" lvl="7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697" marR="0" lvl="8" indent="-3428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dirty="0">
                <a:solidFill>
                  <a:srgbClr val="0070C0"/>
                </a:solidFill>
              </a:rPr>
              <a:t>Encadrement</a:t>
            </a:r>
            <a:r>
              <a:rPr lang="fr-FR" sz="1100" dirty="0">
                <a:solidFill>
                  <a:srgbClr val="0070C0"/>
                </a:solidFill>
              </a:rPr>
              <a:t> :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b="1" dirty="0">
                <a:solidFill>
                  <a:srgbClr val="0070C0"/>
                </a:solidFill>
              </a:rPr>
              <a:t>Gilles DEQUEN (MIS)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b="1" dirty="0">
                <a:solidFill>
                  <a:srgbClr val="0070C0"/>
                </a:solidFill>
              </a:rPr>
              <a:t>Céline JOIRON (MIS)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Pts val="1395"/>
              <a:buNone/>
            </a:pPr>
            <a:r>
              <a:rPr lang="fr-FR" sz="1200" b="1" dirty="0">
                <a:solidFill>
                  <a:srgbClr val="0070C0"/>
                </a:solidFill>
              </a:rPr>
              <a:t>Aymeric PARANT (CRP-CPO</a:t>
            </a:r>
            <a:r>
              <a:rPr lang="fr-FR" sz="1200" b="1" dirty="0"/>
              <a:t>)</a:t>
            </a:r>
          </a:p>
        </p:txBody>
      </p:sp>
      <p:sp>
        <p:nvSpPr>
          <p:cNvPr id="9" name="Google Shape;184;p30">
            <a:extLst>
              <a:ext uri="{FF2B5EF4-FFF2-40B4-BE49-F238E27FC236}">
                <a16:creationId xmlns:a16="http://schemas.microsoft.com/office/drawing/2014/main" id="{DBD07118-2B53-5EB1-098E-BD1FF7783731}"/>
              </a:ext>
            </a:extLst>
          </p:cNvPr>
          <p:cNvSpPr txBox="1">
            <a:spLocks/>
          </p:cNvSpPr>
          <p:nvPr/>
        </p:nvSpPr>
        <p:spPr>
          <a:xfrm>
            <a:off x="2684622" y="4677599"/>
            <a:ext cx="3354307" cy="71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marR="38099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221" dirty="0">
                <a:solidFill>
                  <a:srgbClr val="194CA5"/>
                </a:solidFill>
              </a:rPr>
              <a:t>RJC-EIAH-2024 / LAVAL</a:t>
            </a:r>
          </a:p>
        </p:txBody>
      </p:sp>
      <p:pic>
        <p:nvPicPr>
          <p:cNvPr id="10" name="Google Shape;186;p30">
            <a:extLst>
              <a:ext uri="{FF2B5EF4-FFF2-40B4-BE49-F238E27FC236}">
                <a16:creationId xmlns:a16="http://schemas.microsoft.com/office/drawing/2014/main" id="{D1AB3C04-25A3-F63D-A9DF-17CA557FDE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63" y="37600"/>
            <a:ext cx="840075" cy="51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7;p30">
            <a:extLst>
              <a:ext uri="{FF2B5EF4-FFF2-40B4-BE49-F238E27FC236}">
                <a16:creationId xmlns:a16="http://schemas.microsoft.com/office/drawing/2014/main" id="{6C3E6D1E-D0E2-A5B7-A023-128F2581139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1097" y="37600"/>
            <a:ext cx="409417" cy="39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0;p30">
            <a:extLst>
              <a:ext uri="{FF2B5EF4-FFF2-40B4-BE49-F238E27FC236}">
                <a16:creationId xmlns:a16="http://schemas.microsoft.com/office/drawing/2014/main" id="{05019048-DB8B-86A0-569B-8308549B37F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8579" y="-72936"/>
            <a:ext cx="1008518" cy="46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2">
            <a:extLst>
              <a:ext uri="{FF2B5EF4-FFF2-40B4-BE49-F238E27FC236}">
                <a16:creationId xmlns:a16="http://schemas.microsoft.com/office/drawing/2014/main" id="{AC6FEE8F-23B4-6AD2-1F75-6D2FD928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0" y="37600"/>
            <a:ext cx="1632639" cy="5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B932D03-CB2F-BB5A-8111-ECD3B8EC1E5A}"/>
              </a:ext>
            </a:extLst>
          </p:cNvPr>
          <p:cNvSpPr/>
          <p:nvPr/>
        </p:nvSpPr>
        <p:spPr>
          <a:xfrm>
            <a:off x="184801" y="1155206"/>
            <a:ext cx="2477588" cy="16227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C4E5FCA-9F74-371B-D81E-885C06ECA8F9}"/>
              </a:ext>
            </a:extLst>
          </p:cNvPr>
          <p:cNvSpPr/>
          <p:nvPr/>
        </p:nvSpPr>
        <p:spPr>
          <a:xfrm>
            <a:off x="5668116" y="1128386"/>
            <a:ext cx="3374373" cy="16227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E8AE2A2-5CE9-4CB5-2A48-294CE532B69C}"/>
              </a:ext>
            </a:extLst>
          </p:cNvPr>
          <p:cNvSpPr/>
          <p:nvPr/>
        </p:nvSpPr>
        <p:spPr>
          <a:xfrm>
            <a:off x="2925485" y="1128386"/>
            <a:ext cx="2556067" cy="16227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8CF0D73-3823-297E-059A-DB9B9B16EF46}"/>
              </a:ext>
            </a:extLst>
          </p:cNvPr>
          <p:cNvSpPr/>
          <p:nvPr/>
        </p:nvSpPr>
        <p:spPr>
          <a:xfrm>
            <a:off x="1407116" y="2839763"/>
            <a:ext cx="6136684" cy="206969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D1F39F97-2BA0-43A9-3FE2-79543D2D7121}"/>
              </a:ext>
            </a:extLst>
          </p:cNvPr>
          <p:cNvSpPr txBox="1"/>
          <p:nvPr/>
        </p:nvSpPr>
        <p:spPr>
          <a:xfrm>
            <a:off x="445527" y="1171291"/>
            <a:ext cx="25560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Hypothèses</a:t>
            </a:r>
            <a:r>
              <a:rPr lang="tr-TR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 de </a:t>
            </a:r>
            <a:r>
              <a:rPr lang="tr-TR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départ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980FE922-D000-D2F0-E3AA-E892D12EA6BF}"/>
              </a:ext>
            </a:extLst>
          </p:cNvPr>
          <p:cNvSpPr txBox="1"/>
          <p:nvPr/>
        </p:nvSpPr>
        <p:spPr>
          <a:xfrm>
            <a:off x="6183149" y="1127694"/>
            <a:ext cx="25560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  <a:cs typeface="Arial"/>
              </a:rPr>
              <a:t>Objectifs 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876790AA-0587-28F7-1672-A573845E41E5}"/>
              </a:ext>
            </a:extLst>
          </p:cNvPr>
          <p:cNvSpPr txBox="1"/>
          <p:nvPr/>
        </p:nvSpPr>
        <p:spPr>
          <a:xfrm>
            <a:off x="3219530" y="1116823"/>
            <a:ext cx="25560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  <a:cs typeface="Arial"/>
              </a:rPr>
              <a:t>Problématique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DC43DA87-DFA9-81FE-E90F-D9BF688A66D7}"/>
              </a:ext>
            </a:extLst>
          </p:cNvPr>
          <p:cNvSpPr txBox="1"/>
          <p:nvPr/>
        </p:nvSpPr>
        <p:spPr>
          <a:xfrm>
            <a:off x="1690936" y="2888482"/>
            <a:ext cx="25560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Methodologie</a:t>
            </a:r>
            <a:endParaRPr lang="fr-FR" dirty="0"/>
          </a:p>
        </p:txBody>
      </p:sp>
      <p:sp>
        <p:nvSpPr>
          <p:cNvPr id="24" name="Zone de texte 66">
            <a:extLst>
              <a:ext uri="{FF2B5EF4-FFF2-40B4-BE49-F238E27FC236}">
                <a16:creationId xmlns:a16="http://schemas.microsoft.com/office/drawing/2014/main" id="{5880F94B-962A-337E-D52C-E45A8B6B2EDE}"/>
              </a:ext>
            </a:extLst>
          </p:cNvPr>
          <p:cNvSpPr txBox="1"/>
          <p:nvPr/>
        </p:nvSpPr>
        <p:spPr>
          <a:xfrm>
            <a:off x="196319" y="1380277"/>
            <a:ext cx="2466070" cy="102383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07000"/>
              </a:lnSpc>
              <a:spcBef>
                <a:spcPts val="1131"/>
              </a:spcBef>
              <a:buSzPct val="100000"/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effectLst/>
                <a:latin typeface="CMR10"/>
                <a:ea typeface="Carlito"/>
                <a:cs typeface="Carl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/>
              <a:t>Le recours à des outils numériques permet une estimation plus objective de la difficulté des tests d’évaluation.</a:t>
            </a:r>
          </a:p>
        </p:txBody>
      </p:sp>
      <p:sp>
        <p:nvSpPr>
          <p:cNvPr id="25" name="Zone de texte 66">
            <a:extLst>
              <a:ext uri="{FF2B5EF4-FFF2-40B4-BE49-F238E27FC236}">
                <a16:creationId xmlns:a16="http://schemas.microsoft.com/office/drawing/2014/main" id="{6A9BABE2-16CA-EED6-C04F-D2C3DF0E846A}"/>
              </a:ext>
            </a:extLst>
          </p:cNvPr>
          <p:cNvSpPr txBox="1"/>
          <p:nvPr/>
        </p:nvSpPr>
        <p:spPr>
          <a:xfrm>
            <a:off x="3037700" y="1265782"/>
            <a:ext cx="2436215" cy="141906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07000"/>
              </a:lnSpc>
              <a:spcBef>
                <a:spcPts val="1131"/>
              </a:spcBef>
              <a:buSzPct val="100000"/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effectLst/>
                <a:latin typeface="CMR10"/>
                <a:ea typeface="Carlito"/>
                <a:cs typeface="Carl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/>
              <a:t>La diversité des méthodes d'évaluation et les caractéristiques individuelles des étudiants compliquent l'estimation objective de la difficulté des questions de test.</a:t>
            </a:r>
          </a:p>
        </p:txBody>
      </p:sp>
      <p:sp>
        <p:nvSpPr>
          <p:cNvPr id="26" name="Zone de texte 66">
            <a:extLst>
              <a:ext uri="{FF2B5EF4-FFF2-40B4-BE49-F238E27FC236}">
                <a16:creationId xmlns:a16="http://schemas.microsoft.com/office/drawing/2014/main" id="{DAC43BED-D5F3-629A-34AF-3C296D6B9203}"/>
              </a:ext>
            </a:extLst>
          </p:cNvPr>
          <p:cNvSpPr txBox="1"/>
          <p:nvPr/>
        </p:nvSpPr>
        <p:spPr>
          <a:xfrm>
            <a:off x="5744648" y="1191648"/>
            <a:ext cx="3159410" cy="156013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07000"/>
              </a:lnSpc>
              <a:spcBef>
                <a:spcPts val="1131"/>
              </a:spcBef>
              <a:buSzPct val="100000"/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effectLst/>
                <a:latin typeface="CMR10"/>
                <a:ea typeface="Carlito"/>
                <a:cs typeface="Carl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Développer un modèle pour estimer la difficulté des items d'évaluation à partir de traces. </a:t>
            </a:r>
          </a:p>
          <a:p>
            <a:r>
              <a:rPr lang="fr-FR" dirty="0"/>
              <a:t>Intégrer des caractéristiques psychométriques complexes pour améliorer la précision des prédictions de difficulté.</a:t>
            </a:r>
          </a:p>
        </p:txBody>
      </p:sp>
      <p:pic>
        <p:nvPicPr>
          <p:cNvPr id="29" name="Picture 28" descr="Picture 28">
            <a:extLst>
              <a:ext uri="{FF2B5EF4-FFF2-40B4-BE49-F238E27FC236}">
                <a16:creationId xmlns:a16="http://schemas.microsoft.com/office/drawing/2014/main" id="{D54626DF-0B07-1C8C-E594-431CA4D3F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501" y="2809594"/>
            <a:ext cx="309897" cy="309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26" descr="Picture 26">
            <a:extLst>
              <a:ext uri="{FF2B5EF4-FFF2-40B4-BE49-F238E27FC236}">
                <a16:creationId xmlns:a16="http://schemas.microsoft.com/office/drawing/2014/main" id="{D174D378-62AF-ADD1-3597-B3ED9EB9F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4374" y="1039709"/>
            <a:ext cx="354127" cy="349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24" descr="Picture 24">
            <a:extLst>
              <a:ext uri="{FF2B5EF4-FFF2-40B4-BE49-F238E27FC236}">
                <a16:creationId xmlns:a16="http://schemas.microsoft.com/office/drawing/2014/main" id="{08910580-27FF-5695-2967-4C69BA263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2362" y="972738"/>
            <a:ext cx="393216" cy="499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22" descr="Picture 22">
            <a:extLst>
              <a:ext uri="{FF2B5EF4-FFF2-40B4-BE49-F238E27FC236}">
                <a16:creationId xmlns:a16="http://schemas.microsoft.com/office/drawing/2014/main" id="{1BD513D5-4C50-5F56-5AEC-EC38E6F422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6" y="1064253"/>
            <a:ext cx="413844" cy="387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2172493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-UPJV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36114</TotalTime>
  <Words>126</Words>
  <Application>Microsoft Macintosh PowerPoint</Application>
  <PresentationFormat>Affichage à l'écran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Open Sans</vt:lpstr>
      <vt:lpstr>Century Gothic</vt:lpstr>
      <vt:lpstr>Source Sans Pro</vt:lpstr>
      <vt:lpstr>Noto Sans Symbols</vt:lpstr>
      <vt:lpstr>PT Sans Narrow</vt:lpstr>
      <vt:lpstr>Arial</vt:lpstr>
      <vt:lpstr>Tropic</vt:lpstr>
      <vt:lpstr>MODELE-UPJV</vt:lpstr>
      <vt:lpstr>Évaluation des apprentissages, vers uperçuene approche sensible aux données pour estimer la difficulté des items d'évaluation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Modélisation et Apprentissage automatique : une approche pluridisciplinaire pour intégrer le facteur humain dans la construction d’évaluations numériques</dc:title>
  <cp:lastModifiedBy>mohamed.lamgarraj@u-picardie.fr</cp:lastModifiedBy>
  <cp:revision>16</cp:revision>
  <dcterms:modified xsi:type="dcterms:W3CDTF">2024-05-27T14:49:55Z</dcterms:modified>
</cp:coreProperties>
</file>