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Source Code Pr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SourceCodePro-boldItalic.fntdata"/><Relationship Id="rId9" Type="http://schemas.openxmlformats.org/officeDocument/2006/relationships/font" Target="fonts/SourceCodePr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ourceCodePro-regular.fntdata"/><Relationship Id="rId8" Type="http://schemas.openxmlformats.org/officeDocument/2006/relationships/font" Target="fonts/SourceCodePr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6.png"/><Relationship Id="rId7" Type="http://schemas.openxmlformats.org/officeDocument/2006/relationships/image" Target="../media/image3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6250" y="4897075"/>
            <a:ext cx="9144000" cy="952800"/>
          </a:xfrm>
          <a:prstGeom prst="roundRect">
            <a:avLst>
              <a:gd fmla="val 16667" name="adj"/>
            </a:avLst>
          </a:prstGeom>
          <a:solidFill>
            <a:srgbClr val="43C466"/>
          </a:solidFill>
          <a:ln cap="flat" cmpd="sng" w="9525">
            <a:solidFill>
              <a:srgbClr val="00FDC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0" y="-20575"/>
            <a:ext cx="9144000" cy="952800"/>
          </a:xfrm>
          <a:prstGeom prst="roundRect">
            <a:avLst>
              <a:gd fmla="val 16667" name="adj"/>
            </a:avLst>
          </a:prstGeom>
          <a:solidFill>
            <a:srgbClr val="43C466"/>
          </a:solidFill>
          <a:ln cap="flat" cmpd="sng" w="9525">
            <a:solidFill>
              <a:srgbClr val="00FDC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49625"/>
            <a:ext cx="8520600" cy="87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2380"/>
              <a:t>Exploration des synergies entre les technologies immersives</a:t>
            </a:r>
            <a:r>
              <a:rPr lang="en" sz="2380">
                <a:solidFill>
                  <a:srgbClr val="56153F"/>
                </a:solidFill>
              </a:rPr>
              <a:t> </a:t>
            </a:r>
            <a:r>
              <a:rPr lang="en" sz="2380"/>
              <a:t>et l’Intelligence Artificielle pour un Enseignement Inclusif</a:t>
            </a:r>
            <a:endParaRPr sz="2380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7937" y="1640025"/>
            <a:ext cx="1340275" cy="68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31125" y="2970625"/>
            <a:ext cx="921107" cy="94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5">
            <a:alphaModFix/>
          </a:blip>
          <a:srcRect b="12404" l="0" r="0" t="3441"/>
          <a:stretch/>
        </p:blipFill>
        <p:spPr>
          <a:xfrm>
            <a:off x="7658450" y="2329437"/>
            <a:ext cx="1046705" cy="941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 title="Fichier:Wheelchair symbol.svg — Wikipédia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52125" y="2282150"/>
            <a:ext cx="765570" cy="87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 title="Ficheiro:Teaching icon.png – Wikipédia, a enciclopédia livre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08325" y="2048499"/>
            <a:ext cx="1340300" cy="1340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2" name="Google Shape;62;p13"/>
          <p:cNvCxnSpPr>
            <a:stCxn id="60" idx="3"/>
            <a:endCxn id="57" idx="1"/>
          </p:cNvCxnSpPr>
          <p:nvPr/>
        </p:nvCxnSpPr>
        <p:spPr>
          <a:xfrm flipH="1" rot="10800000">
            <a:off x="3417695" y="1984850"/>
            <a:ext cx="1450200" cy="733800"/>
          </a:xfrm>
          <a:prstGeom prst="curvedConnector3">
            <a:avLst>
              <a:gd fmla="val 50001" name="adj1"/>
            </a:avLst>
          </a:prstGeom>
          <a:noFill/>
          <a:ln cap="flat" cmpd="sng" w="19050">
            <a:solidFill>
              <a:srgbClr val="00BF6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3"/>
          <p:cNvCxnSpPr>
            <a:stCxn id="60" idx="3"/>
            <a:endCxn id="58" idx="1"/>
          </p:cNvCxnSpPr>
          <p:nvPr/>
        </p:nvCxnSpPr>
        <p:spPr>
          <a:xfrm>
            <a:off x="3417695" y="2718650"/>
            <a:ext cx="1613400" cy="723000"/>
          </a:xfrm>
          <a:prstGeom prst="curvedConnector3">
            <a:avLst>
              <a:gd fmla="val 50001" name="adj1"/>
            </a:avLst>
          </a:prstGeom>
          <a:noFill/>
          <a:ln cap="flat" cmpd="sng" w="19050">
            <a:solidFill>
              <a:srgbClr val="00BF6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" name="Google Shape;64;p13"/>
          <p:cNvCxnSpPr/>
          <p:nvPr/>
        </p:nvCxnSpPr>
        <p:spPr>
          <a:xfrm>
            <a:off x="1449300" y="2728100"/>
            <a:ext cx="1058400" cy="93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00BF6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" name="Google Shape;65;p13"/>
          <p:cNvCxnSpPr>
            <a:stCxn id="57" idx="3"/>
            <a:endCxn id="59" idx="1"/>
          </p:cNvCxnSpPr>
          <p:nvPr/>
        </p:nvCxnSpPr>
        <p:spPr>
          <a:xfrm>
            <a:off x="6208213" y="1984725"/>
            <a:ext cx="1450200" cy="815700"/>
          </a:xfrm>
          <a:prstGeom prst="curvedConnector3">
            <a:avLst>
              <a:gd fmla="val 50001" name="adj1"/>
            </a:avLst>
          </a:prstGeom>
          <a:noFill/>
          <a:ln cap="flat" cmpd="sng" w="19050">
            <a:solidFill>
              <a:srgbClr val="00BF6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13"/>
          <p:cNvCxnSpPr>
            <a:endCxn id="59" idx="1"/>
          </p:cNvCxnSpPr>
          <p:nvPr/>
        </p:nvCxnSpPr>
        <p:spPr>
          <a:xfrm flipH="1" rot="10800000">
            <a:off x="5952350" y="2800350"/>
            <a:ext cx="1706100" cy="6411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00BF6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7" name="Google Shape;67;p13"/>
          <p:cNvSpPr txBox="1"/>
          <p:nvPr/>
        </p:nvSpPr>
        <p:spPr>
          <a:xfrm>
            <a:off x="3833025" y="4834200"/>
            <a:ext cx="1450200" cy="2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Malak KANAAN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441850" y="5004775"/>
            <a:ext cx="2120400" cy="3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malak.kanaan@ensam.com</a:t>
            </a:r>
            <a:endParaRPr sz="1200">
              <a:solidFill>
                <a:schemeClr val="dk1"/>
              </a:solidFill>
            </a:endParaRPr>
          </a:p>
        </p:txBody>
      </p:sp>
      <p:pic>
        <p:nvPicPr>
          <p:cNvPr id="69" name="Google Shape;69;p13" title="File:X icon.svg - Wikimedia Commons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789200" y="2529350"/>
            <a:ext cx="378598" cy="3785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