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5997"/>
    <a:srgbClr val="DBEE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4" d="100"/>
          <a:sy n="94" d="100"/>
        </p:scale>
        <p:origin x="6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19A04C-E9FA-4886-BA0C-4481EE2E89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9893686-45DE-49C4-83DA-DB81928560D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ADA86E1-025B-4211-A2E9-045518CD30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27AD105-6DB0-4907-AD0B-4B8F26AA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E5213FE1-2607-4720-A911-DEB0CD2BE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33648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B949A77-673A-459B-AF33-F36AB2B1CE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8902EE7C-062F-4CE1-B50B-086CA29EAC7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5AF8C25-B46B-4E0A-8FFE-9A4038711B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9D4713A8-B8D0-4AFF-A255-3C851C8A83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422B425-25CD-4E59-952C-7C1E9462F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866568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E52674C4-CA10-4A25-9E4A-EE0C94E962F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D43A523-5AA4-4AE7-8F48-288945AFABE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8046AB3-F2D4-4010-952F-D4371F45E9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431E765-E45D-4E93-A97A-361A67BECB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3FEC73C-3C03-49CB-A0AF-07B35C71E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00747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AB28D42-61D4-4B15-8E88-6C864E47C8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76C23B5-7675-48C5-ACD6-599881CABF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8441EAD-F3EF-4EB9-8B68-F547AB853D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8A907045-9A10-4514-8D2B-59150AA40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28C32D4-4854-49C8-85B2-BC2038087D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221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E2AA5CF-F277-4E23-84DF-2CD9A84101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4231975-0BC9-4CAD-99FA-4B7B61323E3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3FF5F0B-9146-460D-B7D7-7904F8A18F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36126B6-A316-40D5-8E78-F8A5AF57FF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C38FC80-EED5-41FB-84F5-3FD7A61929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38402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EFA0EAC-BA69-4277-9D59-CBCAE0C71F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A8A5D7C-6BFB-4ADD-AED2-B6D5B4E118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18BA569-9C0D-4369-AC88-F5E1F754721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61C42CDA-0195-491E-94CE-45BA5F6711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D645DCB0-2159-4369-8B94-684C95615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CA6D0E2C-62D2-4EC6-9A62-5F2C1F0DB7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707945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E52BD14-BB15-4AEA-A3A9-FEE252A34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EC570F08-E455-4766-9B1E-2A01256A71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1035FA5-6D9A-4F56-9396-A7198581B3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1E287730-6646-45EB-9FBE-0C2E26E675E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6E89377B-FA3D-4DEF-992B-DF13EC26D90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F34774A3-9843-4ED5-87D1-166C20052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1A5EB2A3-660A-464F-9020-F5054A33C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FF01C3E9-D564-4815-AF49-BEDB748B75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89350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1DA5BAD-58C9-403B-BE63-83B3C32EA2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1487559B-0F61-40D8-8EA2-A42044EF8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CFF826CF-927C-4B43-A23F-8E94FDABEF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20F0BEC8-BB8C-48AD-8DF9-6D69E75A51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342434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9712EF02-760F-4D48-BF87-FD428436F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C81406B-B8AF-45CA-9DF0-C8FD405D59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5966698-8F79-484F-9FED-D908691DF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9004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4E8C822-B367-4AB7-AD09-2BF36B3823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5B99C64A-462B-41C0-AFC9-B65F103201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81A03F1D-D299-4AD7-B074-87E92520CC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A44B0523-AE40-4D01-8D42-319740E582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83C2FD1-5A25-4CA3-A9D2-62BEA6D2C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622021-56D7-4063-B2D7-D3F4881BF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46210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1F27FC-877B-4ADE-B85B-37D1EE22D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6F63B98-4DAF-475D-967E-D1AEAE5555E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4A8C995-05B3-4326-995C-8A1C82C218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5EBE1AE-8133-4429-BD52-DEC678EE3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B9E8655-DF8B-41F0-9A62-713AE0C70C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EC9B3D74-40F4-46E3-A0EE-95BA601A74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65278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EC82BFF5-33C6-45A5-BB96-3345D0A4B7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CA2B91D-2DD5-4B76-B6F2-D7FCCEC5AD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405BEEE-AC7F-4EB3-A23D-FEC185DA66E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BF4057-15BE-4FD1-B6F2-2B7A1D0FC268}" type="datetimeFigureOut">
              <a:rPr lang="fr-FR" smtClean="0"/>
              <a:t>27/05/2024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CFB4DF1-FAA2-4037-AC94-521065A1A2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832689F-0C62-4DFD-A068-5F509E69AC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D402E7-014C-40E0-9E61-C3895D47070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24769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BEEF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6B1C68-383A-4A2A-A422-619D2B87E1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999604"/>
            <a:ext cx="9144000" cy="1318260"/>
          </a:xfrm>
        </p:spPr>
        <p:txBody>
          <a:bodyPr anchor="ctr">
            <a:normAutofit/>
          </a:bodyPr>
          <a:lstStyle/>
          <a:p>
            <a:r>
              <a:rPr lang="fr-FR" sz="4000" b="1" dirty="0">
                <a:solidFill>
                  <a:srgbClr val="1F497D"/>
                </a:solidFill>
                <a:latin typeface="Avenir Next Condensed Demi Bold" panose="020B0506020202020204" pitchFamily="34" charset="0"/>
              </a:rPr>
              <a:t>Approche de modélisation pour générer des </a:t>
            </a:r>
            <a:r>
              <a:rPr lang="fr-FR" sz="4000" b="1" i="1" dirty="0">
                <a:solidFill>
                  <a:srgbClr val="1F497D"/>
                </a:solidFill>
                <a:latin typeface="Avenir Next Condensed Demi Bold" panose="020B0506020202020204" pitchFamily="34" charset="0"/>
              </a:rPr>
              <a:t>gameplays </a:t>
            </a:r>
            <a:r>
              <a:rPr lang="fr-FR" sz="4000" b="1" dirty="0">
                <a:solidFill>
                  <a:srgbClr val="1F497D"/>
                </a:solidFill>
                <a:latin typeface="Avenir Next Condensed Demi Bold" panose="020B0506020202020204" pitchFamily="34" charset="0"/>
              </a:rPr>
              <a:t>orientés entrainement</a:t>
            </a:r>
            <a:endParaRPr lang="fr-FR" sz="4000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130AC872-BBA3-4CF1-BDD1-2E412C59D12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785307" y="2309151"/>
            <a:ext cx="2621383" cy="441640"/>
          </a:xfrm>
          <a:solidFill>
            <a:srgbClr val="255997"/>
          </a:solidFill>
        </p:spPr>
        <p:txBody>
          <a:bodyPr anchor="ctr">
            <a:normAutofit/>
          </a:bodyPr>
          <a:lstStyle/>
          <a:p>
            <a:r>
              <a:rPr lang="fr-FR" sz="2000" b="1" dirty="0">
                <a:solidFill>
                  <a:schemeClr val="bg1"/>
                </a:solidFill>
              </a:rPr>
              <a:t>Bérénice Lemoine</a:t>
            </a:r>
          </a:p>
        </p:txBody>
      </p:sp>
      <p:sp>
        <p:nvSpPr>
          <p:cNvPr id="14" name="Forme libre : forme 13">
            <a:extLst>
              <a:ext uri="{FF2B5EF4-FFF2-40B4-BE49-F238E27FC236}">
                <a16:creationId xmlns:a16="http://schemas.microsoft.com/office/drawing/2014/main" id="{46C770A7-2548-4652-94D9-E490A77CFB7F}"/>
              </a:ext>
            </a:extLst>
          </p:cNvPr>
          <p:cNvSpPr/>
          <p:nvPr/>
        </p:nvSpPr>
        <p:spPr>
          <a:xfrm>
            <a:off x="7579360" y="0"/>
            <a:ext cx="4612640" cy="1808479"/>
          </a:xfrm>
          <a:custGeom>
            <a:avLst/>
            <a:gdLst>
              <a:gd name="connsiteX0" fmla="*/ 0 w 3305387"/>
              <a:gd name="connsiteY0" fmla="*/ 0 h 1231445"/>
              <a:gd name="connsiteX1" fmla="*/ 3305387 w 3305387"/>
              <a:gd name="connsiteY1" fmla="*/ 0 h 1231445"/>
              <a:gd name="connsiteX2" fmla="*/ 3305387 w 3305387"/>
              <a:gd name="connsiteY2" fmla="*/ 1231445 h 1231445"/>
              <a:gd name="connsiteX3" fmla="*/ 0 w 3305387"/>
              <a:gd name="connsiteY3" fmla="*/ 4849 h 123144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305387" h="1231445">
                <a:moveTo>
                  <a:pt x="0" y="0"/>
                </a:moveTo>
                <a:lnTo>
                  <a:pt x="3305387" y="0"/>
                </a:lnTo>
                <a:lnTo>
                  <a:pt x="3305387" y="1231445"/>
                </a:lnTo>
                <a:lnTo>
                  <a:pt x="0" y="4849"/>
                </a:lnTo>
                <a:close/>
              </a:path>
            </a:pathLst>
          </a:custGeom>
          <a:solidFill>
            <a:srgbClr val="2559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Forme libre : forme 9">
            <a:extLst>
              <a:ext uri="{FF2B5EF4-FFF2-40B4-BE49-F238E27FC236}">
                <a16:creationId xmlns:a16="http://schemas.microsoft.com/office/drawing/2014/main" id="{530B1F1E-4CE4-4C1C-9E6A-52D53974E527}"/>
              </a:ext>
            </a:extLst>
          </p:cNvPr>
          <p:cNvSpPr/>
          <p:nvPr/>
        </p:nvSpPr>
        <p:spPr>
          <a:xfrm>
            <a:off x="0" y="4627154"/>
            <a:ext cx="5872480" cy="2243189"/>
          </a:xfrm>
          <a:custGeom>
            <a:avLst/>
            <a:gdLst>
              <a:gd name="connsiteX0" fmla="*/ 0 w 5639754"/>
              <a:gd name="connsiteY0" fmla="*/ 0 h 2079334"/>
              <a:gd name="connsiteX1" fmla="*/ 5639754 w 5639754"/>
              <a:gd name="connsiteY1" fmla="*/ 2079334 h 2079334"/>
              <a:gd name="connsiteX2" fmla="*/ 0 w 5639754"/>
              <a:gd name="connsiteY2" fmla="*/ 2079334 h 207933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639754" h="2079334">
                <a:moveTo>
                  <a:pt x="0" y="0"/>
                </a:moveTo>
                <a:lnTo>
                  <a:pt x="5639754" y="2079334"/>
                </a:lnTo>
                <a:lnTo>
                  <a:pt x="0" y="2079334"/>
                </a:lnTo>
                <a:close/>
              </a:path>
            </a:pathLst>
          </a:custGeom>
          <a:solidFill>
            <a:srgbClr val="25599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>
            <a:extLst>
              <a:ext uri="{FF2B5EF4-FFF2-40B4-BE49-F238E27FC236}">
                <a16:creationId xmlns:a16="http://schemas.microsoft.com/office/drawing/2014/main" id="{501FCE4A-BB2B-45FA-9373-76D3982D30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3408"/>
            <a:ext cx="2343573" cy="1318260"/>
          </a:xfrm>
          <a:prstGeom prst="rect">
            <a:avLst/>
          </a:prstGeom>
        </p:spPr>
      </p:pic>
      <p:pic>
        <p:nvPicPr>
          <p:cNvPr id="16" name="Image 15">
            <a:extLst>
              <a:ext uri="{FF2B5EF4-FFF2-40B4-BE49-F238E27FC236}">
                <a16:creationId xmlns:a16="http://schemas.microsoft.com/office/drawing/2014/main" id="{5F72AF36-9694-4538-903F-BC478ABFEB7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69665" y="5999615"/>
            <a:ext cx="2993255" cy="858385"/>
          </a:xfrm>
          <a:prstGeom prst="rect">
            <a:avLst/>
          </a:prstGeom>
        </p:spPr>
      </p:pic>
      <p:pic>
        <p:nvPicPr>
          <p:cNvPr id="17" name="Picture 2" descr="https://cdn.discordapp.com/attachments/1229397540533964961/1240232836368171048/Schema2.png?ex=6645d056&amp;is=66447ed6&amp;hm=4c80a4a1dd52dda8b4b66d59f29449c673ee62dfbbc3919b5261cb357272c6d7&amp;=">
            <a:extLst>
              <a:ext uri="{FF2B5EF4-FFF2-40B4-BE49-F238E27FC236}">
                <a16:creationId xmlns:a16="http://schemas.microsoft.com/office/drawing/2014/main" id="{F334D35E-8B41-4916-B0E9-97CCC16571B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36376" y="3256256"/>
            <a:ext cx="6519244" cy="19729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Sous-titre 2">
            <a:extLst>
              <a:ext uri="{FF2B5EF4-FFF2-40B4-BE49-F238E27FC236}">
                <a16:creationId xmlns:a16="http://schemas.microsoft.com/office/drawing/2014/main" id="{7F61B949-AD60-4F6A-836E-D0407CBAB2E7}"/>
              </a:ext>
            </a:extLst>
          </p:cNvPr>
          <p:cNvSpPr txBox="1">
            <a:spLocks/>
          </p:cNvSpPr>
          <p:nvPr/>
        </p:nvSpPr>
        <p:spPr>
          <a:xfrm>
            <a:off x="2790664" y="5200200"/>
            <a:ext cx="6610672" cy="80366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fr-FR" sz="2000" i="1" dirty="0">
                <a:solidFill>
                  <a:srgbClr val="255997"/>
                </a:solidFill>
              </a:rPr>
              <a:t>Alignement </a:t>
            </a:r>
            <a:r>
              <a:rPr lang="fr-FR" sz="2000" b="1" i="1" dirty="0">
                <a:solidFill>
                  <a:srgbClr val="255997"/>
                </a:solidFill>
              </a:rPr>
              <a:t>pédago-ludique </a:t>
            </a:r>
            <a:br>
              <a:rPr lang="fr-FR" sz="2000" b="1" i="1" dirty="0">
                <a:solidFill>
                  <a:srgbClr val="255997"/>
                </a:solidFill>
              </a:rPr>
            </a:br>
            <a:r>
              <a:rPr lang="fr-FR" sz="2000" i="1" dirty="0">
                <a:solidFill>
                  <a:schemeClr val="bg1">
                    <a:lumMod val="65000"/>
                  </a:schemeClr>
                </a:solidFill>
              </a:rPr>
              <a:t>(niveau algorithmique)</a:t>
            </a:r>
          </a:p>
        </p:txBody>
      </p:sp>
      <p:sp>
        <p:nvSpPr>
          <p:cNvPr id="19" name="Sous-titre 2">
            <a:extLst>
              <a:ext uri="{FF2B5EF4-FFF2-40B4-BE49-F238E27FC236}">
                <a16:creationId xmlns:a16="http://schemas.microsoft.com/office/drawing/2014/main" id="{DFA6EC30-397F-4AD6-9983-7C55BD67B068}"/>
              </a:ext>
            </a:extLst>
          </p:cNvPr>
          <p:cNvSpPr txBox="1">
            <a:spLocks/>
          </p:cNvSpPr>
          <p:nvPr/>
        </p:nvSpPr>
        <p:spPr>
          <a:xfrm>
            <a:off x="178704" y="3624780"/>
            <a:ext cx="1886115" cy="44164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r-FR" sz="2000" i="1" dirty="0">
              <a:solidFill>
                <a:srgbClr val="255997"/>
              </a:solidFill>
            </a:endParaRPr>
          </a:p>
        </p:txBody>
      </p:sp>
      <p:sp>
        <p:nvSpPr>
          <p:cNvPr id="20" name="Sous-titre 2">
            <a:extLst>
              <a:ext uri="{FF2B5EF4-FFF2-40B4-BE49-F238E27FC236}">
                <a16:creationId xmlns:a16="http://schemas.microsoft.com/office/drawing/2014/main" id="{4F9EFD2D-E461-48DB-8A40-153F79B5483E}"/>
              </a:ext>
            </a:extLst>
          </p:cNvPr>
          <p:cNvSpPr txBox="1">
            <a:spLocks/>
          </p:cNvSpPr>
          <p:nvPr/>
        </p:nvSpPr>
        <p:spPr>
          <a:xfrm>
            <a:off x="18157" y="5349277"/>
            <a:ext cx="1906205" cy="49454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b="1" i="1" dirty="0">
                <a:solidFill>
                  <a:schemeClr val="bg1"/>
                </a:solidFill>
              </a:rPr>
              <a:t>Génération</a:t>
            </a:r>
          </a:p>
        </p:txBody>
      </p:sp>
      <p:sp>
        <p:nvSpPr>
          <p:cNvPr id="21" name="Sous-titre 2">
            <a:extLst>
              <a:ext uri="{FF2B5EF4-FFF2-40B4-BE49-F238E27FC236}">
                <a16:creationId xmlns:a16="http://schemas.microsoft.com/office/drawing/2014/main" id="{C8215C25-29A0-425B-9F16-D50D4DAB372C}"/>
              </a:ext>
            </a:extLst>
          </p:cNvPr>
          <p:cNvSpPr txBox="1">
            <a:spLocks/>
          </p:cNvSpPr>
          <p:nvPr/>
        </p:nvSpPr>
        <p:spPr>
          <a:xfrm>
            <a:off x="18156" y="5831217"/>
            <a:ext cx="3388159" cy="4945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i="1" dirty="0">
                <a:solidFill>
                  <a:schemeClr val="bg1"/>
                </a:solidFill>
              </a:rPr>
              <a:t>Activités de jeu d’entrainement</a:t>
            </a:r>
          </a:p>
        </p:txBody>
      </p:sp>
      <p:sp>
        <p:nvSpPr>
          <p:cNvPr id="22" name="Sous-titre 2">
            <a:extLst>
              <a:ext uri="{FF2B5EF4-FFF2-40B4-BE49-F238E27FC236}">
                <a16:creationId xmlns:a16="http://schemas.microsoft.com/office/drawing/2014/main" id="{C8258D27-5F1A-4F09-B636-1CEE302CE609}"/>
              </a:ext>
            </a:extLst>
          </p:cNvPr>
          <p:cNvSpPr txBox="1">
            <a:spLocks/>
          </p:cNvSpPr>
          <p:nvPr/>
        </p:nvSpPr>
        <p:spPr>
          <a:xfrm>
            <a:off x="18156" y="6296451"/>
            <a:ext cx="3136873" cy="49454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fr-FR" sz="2000" i="1" dirty="0">
                <a:solidFill>
                  <a:schemeClr val="bg1"/>
                </a:solidFill>
              </a:rPr>
              <a:t>Connaissances déclaratives</a:t>
            </a:r>
          </a:p>
        </p:txBody>
      </p:sp>
      <p:sp>
        <p:nvSpPr>
          <p:cNvPr id="24" name="Rectangle 23">
            <a:extLst>
              <a:ext uri="{FF2B5EF4-FFF2-40B4-BE49-F238E27FC236}">
                <a16:creationId xmlns:a16="http://schemas.microsoft.com/office/drawing/2014/main" id="{EB68B066-C64A-4187-AC22-4DF2740ED5EA}"/>
              </a:ext>
            </a:extLst>
          </p:cNvPr>
          <p:cNvSpPr/>
          <p:nvPr/>
        </p:nvSpPr>
        <p:spPr>
          <a:xfrm>
            <a:off x="6096000" y="14121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en-GB" i="1" dirty="0">
                <a:solidFill>
                  <a:schemeClr val="bg1"/>
                </a:solidFill>
              </a:rPr>
              <a:t>Encadrant : Pierre Laforcade</a:t>
            </a:r>
            <a:endParaRPr lang="en-GB" i="1" dirty="0">
              <a:solidFill>
                <a:srgbClr val="255997"/>
              </a:solidFill>
            </a:endParaRPr>
          </a:p>
          <a:p>
            <a:pPr algn="r">
              <a:defRPr/>
            </a:pPr>
            <a:r>
              <a:rPr lang="en-GB" i="1" dirty="0">
                <a:solidFill>
                  <a:schemeClr val="bg1"/>
                </a:solidFill>
              </a:rPr>
              <a:t>Directeur : Sébastien George </a:t>
            </a:r>
          </a:p>
        </p:txBody>
      </p:sp>
    </p:spTree>
    <p:extLst>
      <p:ext uri="{BB962C8B-B14F-4D97-AF65-F5344CB8AC3E}">
        <p14:creationId xmlns:p14="http://schemas.microsoft.com/office/powerpoint/2010/main" val="23141085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</TotalTime>
  <Words>33</Words>
  <Application>Microsoft Office PowerPoint</Application>
  <PresentationFormat>Grand écran</PresentationFormat>
  <Paragraphs>8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Avenir Next Condensed Demi Bold</vt:lpstr>
      <vt:lpstr>Calibri</vt:lpstr>
      <vt:lpstr>Calibri Light</vt:lpstr>
      <vt:lpstr>Thème Office</vt:lpstr>
      <vt:lpstr>Approche de modélisation pour générer des gameplays orientés entrainement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Bérénice Lemoine</dc:creator>
  <cp:lastModifiedBy>Bérénice Lemoine</cp:lastModifiedBy>
  <cp:revision>14</cp:revision>
  <dcterms:created xsi:type="dcterms:W3CDTF">2024-05-16T12:49:47Z</dcterms:created>
  <dcterms:modified xsi:type="dcterms:W3CDTF">2024-05-27T11:50:53Z</dcterms:modified>
</cp:coreProperties>
</file>